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3" name="Image 0" descr="/mnt/data/wide_clean_tech_marketing_illustration_hero_imag.png">    </p:cNvPr>
          <p:cNvPicPr>
            <a:picLocks noChangeAspect="1"/>
          </p:cNvPicPr>
          <p:nvPr/>
        </p:nvPicPr>
        <p:blipFill>
          <a:blip r:embed="rId1"/>
          <a:srcRect l="24186" r="24186" t="0" b="0"/>
          <a:stretch/>
        </p:blipFill>
        <p:spPr>
          <a:xfrm>
            <a:off x="5897880" y="0"/>
            <a:ext cx="6291072" cy="68580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40080" y="1051560"/>
            <a:ext cx="1920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6D4AFF"/>
                </a:solidFill>
              </a:rPr>
              <a:t>WEEK 5–6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594360" y="1417320"/>
            <a:ext cx="51206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500" b="1" dirty="0">
                <a:solidFill>
                  <a:srgbClr val="15204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Final Build, Testing &amp; Launch</a:t>
            </a:r>
            <a:endParaRPr lang="en-US" sz="3500" dirty="0"/>
          </a:p>
        </p:txBody>
      </p:sp>
      <p:sp>
        <p:nvSpPr>
          <p:cNvPr id="6" name="Text 3"/>
          <p:cNvSpPr/>
          <p:nvPr/>
        </p:nvSpPr>
        <p:spPr>
          <a:xfrm>
            <a:off x="621792" y="2423160"/>
            <a:ext cx="4983480" cy="6583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64748B"/>
                </a:solidFill>
              </a:rPr>
              <a:t>Participants move from a working prototype to a publishable website: content, admin, QA, deployment, SEO, analytics, and final presentation.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640080" y="3310128"/>
            <a:ext cx="1417320" cy="310896"/>
          </a:xfrm>
          <a:prstGeom prst="roundRect">
            <a:avLst>
              <a:gd name="adj" fmla="val 23529"/>
            </a:avLst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  <a:effectLst>
            <a:outerShdw sx="100000" sy="100000" kx="0" ky="0" algn="bl" rotWithShape="0" blurRad="19050" dist="10160" dir="2700000">
              <a:srgbClr val="000000">
                <a:alpha val="10000"/>
              </a:srgbClr>
            </a:outerShdw>
          </a:effectLst>
        </p:spPr>
      </p:sp>
      <p:sp>
        <p:nvSpPr>
          <p:cNvPr id="8" name="Text 5"/>
          <p:cNvSpPr/>
          <p:nvPr/>
        </p:nvSpPr>
        <p:spPr>
          <a:xfrm>
            <a:off x="685800" y="3387852"/>
            <a:ext cx="13258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</a:rPr>
              <a:t>2 weeks combined</a:t>
            </a:r>
            <a:endParaRPr lang="en-US" sz="850" dirty="0"/>
          </a:p>
        </p:txBody>
      </p:sp>
      <p:sp>
        <p:nvSpPr>
          <p:cNvPr id="9" name="Shape 6"/>
          <p:cNvSpPr/>
          <p:nvPr/>
        </p:nvSpPr>
        <p:spPr>
          <a:xfrm>
            <a:off x="2212848" y="3310128"/>
            <a:ext cx="1691640" cy="310896"/>
          </a:xfrm>
          <a:prstGeom prst="roundRect">
            <a:avLst>
              <a:gd name="adj" fmla="val 23529"/>
            </a:avLst>
          </a:prstGeom>
          <a:solidFill>
            <a:srgbClr val="12BFD0"/>
          </a:solidFill>
          <a:ln w="12700">
            <a:solidFill>
              <a:srgbClr val="12BFD0"/>
            </a:solidFill>
            <a:prstDash val="solid"/>
          </a:ln>
          <a:effectLst>
            <a:outerShdw sx="100000" sy="100000" kx="0" ky="0" algn="bl" rotWithShape="0" blurRad="19050" dist="10160" dir="2700000">
              <a:srgbClr val="000000">
                <a:alpha val="10000"/>
              </a:srgbClr>
            </a:outerShdw>
          </a:effectLst>
        </p:spPr>
      </p:sp>
      <p:sp>
        <p:nvSpPr>
          <p:cNvPr id="10" name="Text 7"/>
          <p:cNvSpPr/>
          <p:nvPr/>
        </p:nvSpPr>
        <p:spPr>
          <a:xfrm>
            <a:off x="2258568" y="3387852"/>
            <a:ext cx="16002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</a:rPr>
              <a:t>Launch-ready project</a:t>
            </a:r>
            <a:endParaRPr lang="en-US" sz="850" dirty="0"/>
          </a:p>
        </p:txBody>
      </p:sp>
      <p:sp>
        <p:nvSpPr>
          <p:cNvPr id="11" name="Shape 8"/>
          <p:cNvSpPr/>
          <p:nvPr/>
        </p:nvSpPr>
        <p:spPr>
          <a:xfrm>
            <a:off x="4069080" y="3310128"/>
            <a:ext cx="1051560" cy="310896"/>
          </a:xfrm>
          <a:prstGeom prst="roundRect">
            <a:avLst>
              <a:gd name="adj" fmla="val 23529"/>
            </a:avLst>
          </a:prstGeom>
          <a:solidFill>
            <a:srgbClr val="6D4AFF"/>
          </a:solidFill>
          <a:ln w="12700">
            <a:solidFill>
              <a:srgbClr val="6D4AFF"/>
            </a:solidFill>
            <a:prstDash val="solid"/>
          </a:ln>
          <a:effectLst>
            <a:outerShdw sx="100000" sy="100000" kx="0" ky="0" algn="bl" rotWithShape="0" blurRad="19050" dist="10160" dir="2700000">
              <a:srgbClr val="000000">
                <a:alpha val="10000"/>
              </a:srgbClr>
            </a:outerShdw>
          </a:effectLst>
        </p:spPr>
      </p:sp>
      <p:sp>
        <p:nvSpPr>
          <p:cNvPr id="12" name="Text 9"/>
          <p:cNvSpPr/>
          <p:nvPr/>
        </p:nvSpPr>
        <p:spPr>
          <a:xfrm>
            <a:off x="4114800" y="3387852"/>
            <a:ext cx="9601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</a:rPr>
              <a:t>Final demo</a:t>
            </a:r>
            <a:endParaRPr lang="en-US" sz="850" dirty="0"/>
          </a:p>
        </p:txBody>
      </p:sp>
      <p:sp>
        <p:nvSpPr>
          <p:cNvPr id="13" name="Text 10"/>
          <p:cNvSpPr/>
          <p:nvPr/>
        </p:nvSpPr>
        <p:spPr>
          <a:xfrm>
            <a:off x="658368" y="4069080"/>
            <a:ext cx="777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5204A"/>
                </a:solidFill>
              </a:rPr>
              <a:t>Goal</a:t>
            </a:r>
            <a:endParaRPr lang="en-US" sz="1400" dirty="0"/>
          </a:p>
        </p:txBody>
      </p:sp>
      <p:sp>
        <p:nvSpPr>
          <p:cNvPr id="14" name="Shape 11"/>
          <p:cNvSpPr/>
          <p:nvPr/>
        </p:nvSpPr>
        <p:spPr>
          <a:xfrm>
            <a:off x="685800" y="4462272"/>
            <a:ext cx="201168" cy="201168"/>
          </a:xfrm>
          <a:prstGeom prst="ellipse">
            <a:avLst/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722376" y="4485132"/>
            <a:ext cx="109728" cy="731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FFFFFF"/>
                </a:solidFill>
              </a:rPr>
              <a:t>✓</a:t>
            </a:r>
            <a:endParaRPr lang="en-US" sz="700" dirty="0"/>
          </a:p>
        </p:txBody>
      </p:sp>
      <p:sp>
        <p:nvSpPr>
          <p:cNvPr id="16" name="Text 13"/>
          <p:cNvSpPr/>
          <p:nvPr/>
        </p:nvSpPr>
        <p:spPr>
          <a:xfrm>
            <a:off x="987552" y="4443984"/>
            <a:ext cx="4389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0B1026"/>
                </a:solidFill>
              </a:rPr>
              <a:t>Make the website functional</a:t>
            </a:r>
            <a:endParaRPr lang="en-US" sz="1050" dirty="0"/>
          </a:p>
        </p:txBody>
      </p:sp>
      <p:sp>
        <p:nvSpPr>
          <p:cNvPr id="17" name="Shape 14"/>
          <p:cNvSpPr/>
          <p:nvPr/>
        </p:nvSpPr>
        <p:spPr>
          <a:xfrm>
            <a:off x="685800" y="4901184"/>
            <a:ext cx="201168" cy="201168"/>
          </a:xfrm>
          <a:prstGeom prst="ellipse">
            <a:avLst/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722376" y="4924044"/>
            <a:ext cx="109728" cy="731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FFFFFF"/>
                </a:solidFill>
              </a:rPr>
              <a:t>✓</a:t>
            </a:r>
            <a:endParaRPr lang="en-US" sz="700" dirty="0"/>
          </a:p>
        </p:txBody>
      </p:sp>
      <p:sp>
        <p:nvSpPr>
          <p:cNvPr id="19" name="Text 16"/>
          <p:cNvSpPr/>
          <p:nvPr/>
        </p:nvSpPr>
        <p:spPr>
          <a:xfrm>
            <a:off x="987552" y="4882896"/>
            <a:ext cx="4389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0B1026"/>
                </a:solidFill>
              </a:rPr>
              <a:t>Prepare real content and forms</a:t>
            </a:r>
            <a:endParaRPr lang="en-US" sz="1050" dirty="0"/>
          </a:p>
        </p:txBody>
      </p:sp>
      <p:sp>
        <p:nvSpPr>
          <p:cNvPr id="20" name="Shape 17"/>
          <p:cNvSpPr/>
          <p:nvPr/>
        </p:nvSpPr>
        <p:spPr>
          <a:xfrm>
            <a:off x="685800" y="5340096"/>
            <a:ext cx="201168" cy="201168"/>
          </a:xfrm>
          <a:prstGeom prst="ellipse">
            <a:avLst/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722376" y="5362956"/>
            <a:ext cx="109728" cy="731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FFFFFF"/>
                </a:solidFill>
              </a:rPr>
              <a:t>✓</a:t>
            </a:r>
            <a:endParaRPr lang="en-US" sz="700" dirty="0"/>
          </a:p>
        </p:txBody>
      </p:sp>
      <p:sp>
        <p:nvSpPr>
          <p:cNvPr id="22" name="Text 19"/>
          <p:cNvSpPr/>
          <p:nvPr/>
        </p:nvSpPr>
        <p:spPr>
          <a:xfrm>
            <a:off x="987552" y="5321808"/>
            <a:ext cx="4389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0B1026"/>
                </a:solidFill>
              </a:rPr>
              <a:t>Publish or prepare deployment</a:t>
            </a:r>
            <a:endParaRPr lang="en-US" sz="1050" dirty="0"/>
          </a:p>
        </p:txBody>
      </p:sp>
      <p:sp>
        <p:nvSpPr>
          <p:cNvPr id="23" name="Shape 20"/>
          <p:cNvSpPr/>
          <p:nvPr/>
        </p:nvSpPr>
        <p:spPr>
          <a:xfrm>
            <a:off x="685800" y="5779008"/>
            <a:ext cx="201168" cy="201168"/>
          </a:xfrm>
          <a:prstGeom prst="ellipse">
            <a:avLst/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722376" y="5801868"/>
            <a:ext cx="109728" cy="731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FFFFFF"/>
                </a:solidFill>
              </a:rPr>
              <a:t>✓</a:t>
            </a:r>
            <a:endParaRPr lang="en-US" sz="700" dirty="0"/>
          </a:p>
        </p:txBody>
      </p:sp>
      <p:sp>
        <p:nvSpPr>
          <p:cNvPr id="25" name="Text 22"/>
          <p:cNvSpPr/>
          <p:nvPr/>
        </p:nvSpPr>
        <p:spPr>
          <a:xfrm>
            <a:off x="987552" y="5760720"/>
            <a:ext cx="4389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0B1026"/>
                </a:solidFill>
              </a:rPr>
              <a:t>Present the final web solution</a:t>
            </a:r>
            <a:endParaRPr lang="en-US" sz="1050" dirty="0"/>
          </a:p>
        </p:txBody>
      </p:sp>
      <p:sp>
        <p:nvSpPr>
          <p:cNvPr id="26" name="Text 23"/>
          <p:cNvSpPr/>
          <p:nvPr/>
        </p:nvSpPr>
        <p:spPr>
          <a:xfrm>
            <a:off x="502920" y="6492240"/>
            <a:ext cx="292608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7A8BA8"/>
                </a:solidFill>
              </a:rPr>
              <a:t>Web Creation Program • Week 5–6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92608"/>
            <a:ext cx="8138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15204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Week 5 — Content Integration &amp; Functional Website</a:t>
            </a:r>
            <a:endParaRPr lang="en-US" sz="2300" dirty="0"/>
          </a:p>
        </p:txBody>
      </p:sp>
      <p:sp>
        <p:nvSpPr>
          <p:cNvPr id="4" name="Text 2"/>
          <p:cNvSpPr/>
          <p:nvPr/>
        </p:nvSpPr>
        <p:spPr>
          <a:xfrm>
            <a:off x="530352" y="704088"/>
            <a:ext cx="80467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4748B"/>
                </a:solidFill>
              </a:rPr>
              <a:t>From design to a working site with real sections, content, forms, and admin logic.</a:t>
            </a:r>
            <a:endParaRPr lang="en-US" sz="950" dirty="0"/>
          </a:p>
        </p:txBody>
      </p:sp>
      <p:sp>
        <p:nvSpPr>
          <p:cNvPr id="5" name="Shape 3"/>
          <p:cNvSpPr/>
          <p:nvPr/>
        </p:nvSpPr>
        <p:spPr>
          <a:xfrm>
            <a:off x="640080" y="1143000"/>
            <a:ext cx="3429000" cy="1143000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 w="12700">
            <a:solidFill>
              <a:srgbClr val="DDE8FF"/>
            </a:solidFill>
            <a:prstDash val="solid"/>
          </a:ln>
          <a:effectLst>
            <a:outerShdw sx="100000" sy="100000" kx="0" ky="0" algn="bl" rotWithShape="0" blurRad="25400" dist="12700" dir="2700000">
              <a:srgbClr val="2B3A67">
                <a:alpha val="12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640080" y="1143000"/>
            <a:ext cx="73152" cy="1143000"/>
          </a:xfrm>
          <a:prstGeom prst="rect">
            <a:avLst/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04672" y="1289304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563EB"/>
                </a:solidFill>
              </a:rPr>
              <a:t>01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1325880" y="1307592"/>
            <a:ext cx="2560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5204A"/>
                </a:solidFill>
              </a:rPr>
              <a:t>1. Build real pages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325880" y="1636776"/>
            <a:ext cx="2560320" cy="548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r>
              <a:rPr lang="en-US" sz="950" dirty="0">
                <a:solidFill>
                  <a:srgbClr val="0B1026"/>
                </a:solidFill>
              </a:rPr>
              <a:t>Home</a:t>
            </a:r>
            <a:endParaRPr lang="en-US" sz="950" dirty="0"/>
          </a:p>
          <a:p>
            <a:r>
              <a:rPr lang="en-US" sz="950" dirty="0">
                <a:solidFill>
                  <a:srgbClr val="0B1026"/>
                </a:solidFill>
              </a:rPr>
              <a:t>About / Services</a:t>
            </a:r>
            <a:endParaRPr lang="en-US" sz="950" dirty="0"/>
          </a:p>
          <a:p>
            <a:r>
              <a:rPr lang="en-US" sz="950" dirty="0">
                <a:solidFill>
                  <a:srgbClr val="0B1026"/>
                </a:solidFill>
              </a:rPr>
              <a:t>Contact / Register</a:t>
            </a:r>
            <a:endParaRPr lang="en-US" sz="950" dirty="0"/>
          </a:p>
          <a:p>
            <a:r>
              <a:rPr lang="en-US" sz="950" dirty="0">
                <a:solidFill>
                  <a:srgbClr val="0B1026"/>
                </a:solidFill>
              </a:rPr>
              <a:t>Portfolio or product pages</a:t>
            </a:r>
            <a:endParaRPr lang="en-US" sz="950" dirty="0"/>
          </a:p>
        </p:txBody>
      </p:sp>
      <p:sp>
        <p:nvSpPr>
          <p:cNvPr id="10" name="Shape 8"/>
          <p:cNvSpPr/>
          <p:nvPr/>
        </p:nvSpPr>
        <p:spPr>
          <a:xfrm>
            <a:off x="4389120" y="1143000"/>
            <a:ext cx="3429000" cy="1143000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 w="12700">
            <a:solidFill>
              <a:srgbClr val="DDE8FF"/>
            </a:solidFill>
            <a:prstDash val="solid"/>
          </a:ln>
          <a:effectLst>
            <a:outerShdw sx="100000" sy="100000" kx="0" ky="0" algn="bl" rotWithShape="0" blurRad="25400" dist="12700" dir="2700000">
              <a:srgbClr val="2B3A67">
                <a:alpha val="12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4389120" y="1143000"/>
            <a:ext cx="73152" cy="1143000"/>
          </a:xfrm>
          <a:prstGeom prst="rect">
            <a:avLst/>
          </a:prstGeom>
          <a:solidFill>
            <a:srgbClr val="12BFD0"/>
          </a:solidFill>
          <a:ln w="12700">
            <a:solidFill>
              <a:srgbClr val="12BFD0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553712" y="1289304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2BFD0"/>
                </a:solidFill>
              </a:rPr>
              <a:t>02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5074920" y="1307592"/>
            <a:ext cx="2560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5204A"/>
                </a:solidFill>
              </a:rPr>
              <a:t>2. Insert final content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074920" y="1636776"/>
            <a:ext cx="2560320" cy="548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r>
              <a:rPr lang="en-US" sz="950" dirty="0">
                <a:solidFill>
                  <a:srgbClr val="0B1026"/>
                </a:solidFill>
              </a:rPr>
              <a:t>Logo and identity</a:t>
            </a:r>
            <a:endParaRPr lang="en-US" sz="950" dirty="0"/>
          </a:p>
          <a:p>
            <a:r>
              <a:rPr lang="en-US" sz="950" dirty="0">
                <a:solidFill>
                  <a:srgbClr val="0B1026"/>
                </a:solidFill>
              </a:rPr>
              <a:t>Images and videos</a:t>
            </a:r>
            <a:endParaRPr lang="en-US" sz="950" dirty="0"/>
          </a:p>
          <a:p>
            <a:r>
              <a:rPr lang="en-US" sz="950" dirty="0">
                <a:solidFill>
                  <a:srgbClr val="0B1026"/>
                </a:solidFill>
              </a:rPr>
              <a:t>Texts and call-to-action</a:t>
            </a:r>
            <a:endParaRPr lang="en-US" sz="950" dirty="0"/>
          </a:p>
          <a:p>
            <a:r>
              <a:rPr lang="en-US" sz="950" dirty="0">
                <a:solidFill>
                  <a:srgbClr val="0B1026"/>
                </a:solidFill>
              </a:rPr>
              <a:t>Social links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8138160" y="1143000"/>
            <a:ext cx="3429000" cy="1143000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 w="12700">
            <a:solidFill>
              <a:srgbClr val="DDE8FF"/>
            </a:solidFill>
            <a:prstDash val="solid"/>
          </a:ln>
          <a:effectLst>
            <a:outerShdw sx="100000" sy="100000" kx="0" ky="0" algn="bl" rotWithShape="0" blurRad="25400" dist="12700" dir="2700000">
              <a:srgbClr val="2B3A67">
                <a:alpha val="12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8138160" y="1143000"/>
            <a:ext cx="73152" cy="1143000"/>
          </a:xfrm>
          <a:prstGeom prst="rect">
            <a:avLst/>
          </a:prstGeom>
          <a:solidFill>
            <a:srgbClr val="6D4AFF"/>
          </a:solidFill>
          <a:ln w="12700">
            <a:solidFill>
              <a:srgbClr val="6D4AF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302752" y="1289304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6D4AFF"/>
                </a:solidFill>
              </a:rPr>
              <a:t>03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8823960" y="1307592"/>
            <a:ext cx="2560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5204A"/>
                </a:solidFill>
              </a:rPr>
              <a:t>3. Add interaction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823960" y="1636776"/>
            <a:ext cx="2560320" cy="548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r>
              <a:rPr lang="en-US" sz="950" dirty="0">
                <a:solidFill>
                  <a:srgbClr val="0B1026"/>
                </a:solidFill>
              </a:rPr>
              <a:t>Navigation menu</a:t>
            </a:r>
            <a:endParaRPr lang="en-US" sz="950" dirty="0"/>
          </a:p>
          <a:p>
            <a:r>
              <a:rPr lang="en-US" sz="950" dirty="0">
                <a:solidFill>
                  <a:srgbClr val="0B1026"/>
                </a:solidFill>
              </a:rPr>
              <a:t>Buttons and links</a:t>
            </a:r>
            <a:endParaRPr lang="en-US" sz="950" dirty="0"/>
          </a:p>
          <a:p>
            <a:r>
              <a:rPr lang="en-US" sz="950" dirty="0">
                <a:solidFill>
                  <a:srgbClr val="0B1026"/>
                </a:solidFill>
              </a:rPr>
              <a:t>Forms</a:t>
            </a:r>
            <a:endParaRPr lang="en-US" sz="950" dirty="0"/>
          </a:p>
          <a:p>
            <a:r>
              <a:rPr lang="en-US" sz="950" dirty="0">
                <a:solidFill>
                  <a:srgbClr val="0B1026"/>
                </a:solidFill>
              </a:rPr>
              <a:t>WhatsApp or email action</a:t>
            </a:r>
            <a:endParaRPr lang="en-US" sz="950" dirty="0"/>
          </a:p>
        </p:txBody>
      </p:sp>
      <p:sp>
        <p:nvSpPr>
          <p:cNvPr id="20" name="Shape 18"/>
          <p:cNvSpPr/>
          <p:nvPr/>
        </p:nvSpPr>
        <p:spPr>
          <a:xfrm>
            <a:off x="640080" y="2834640"/>
            <a:ext cx="3429000" cy="1143000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 w="12700">
            <a:solidFill>
              <a:srgbClr val="DDE8FF"/>
            </a:solidFill>
            <a:prstDash val="solid"/>
          </a:ln>
          <a:effectLst>
            <a:outerShdw sx="100000" sy="100000" kx="0" ky="0" algn="bl" rotWithShape="0" blurRad="25400" dist="12700" dir="2700000">
              <a:srgbClr val="2B3A67">
                <a:alpha val="12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640080" y="2834640"/>
            <a:ext cx="73152" cy="1143000"/>
          </a:xfrm>
          <a:prstGeom prst="rect">
            <a:avLst/>
          </a:prstGeom>
          <a:solidFill>
            <a:srgbClr val="16A34A"/>
          </a:solidFill>
          <a:ln w="12700">
            <a:solidFill>
              <a:srgbClr val="16A34A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04672" y="2980944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6A34A"/>
                </a:solidFill>
              </a:rPr>
              <a:t>04</a:t>
            </a: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1325880" y="2999232"/>
            <a:ext cx="2560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5204A"/>
                </a:solidFill>
              </a:rPr>
              <a:t>4. Admin / CMS option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1325880" y="3328416"/>
            <a:ext cx="2560320" cy="548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r>
              <a:rPr lang="en-US" sz="950" dirty="0">
                <a:solidFill>
                  <a:srgbClr val="0B1026"/>
                </a:solidFill>
              </a:rPr>
              <a:t>Admin login</a:t>
            </a:r>
            <a:endParaRPr lang="en-US" sz="950" dirty="0"/>
          </a:p>
          <a:p>
            <a:r>
              <a:rPr lang="en-US" sz="950" dirty="0">
                <a:solidFill>
                  <a:srgbClr val="0B1026"/>
                </a:solidFill>
              </a:rPr>
              <a:t>Create / edit content</a:t>
            </a:r>
            <a:endParaRPr lang="en-US" sz="950" dirty="0"/>
          </a:p>
          <a:p>
            <a:r>
              <a:rPr lang="en-US" sz="950" dirty="0">
                <a:solidFill>
                  <a:srgbClr val="0B1026"/>
                </a:solidFill>
              </a:rPr>
              <a:t>Manage products or posts</a:t>
            </a:r>
            <a:endParaRPr lang="en-US" sz="950" dirty="0"/>
          </a:p>
          <a:p>
            <a:r>
              <a:rPr lang="en-US" sz="950" dirty="0">
                <a:solidFill>
                  <a:srgbClr val="0B1026"/>
                </a:solidFill>
              </a:rPr>
              <a:t>Simple dashboard</a:t>
            </a:r>
            <a:endParaRPr lang="en-US" sz="950" dirty="0"/>
          </a:p>
        </p:txBody>
      </p:sp>
      <p:sp>
        <p:nvSpPr>
          <p:cNvPr id="25" name="Shape 23"/>
          <p:cNvSpPr/>
          <p:nvPr/>
        </p:nvSpPr>
        <p:spPr>
          <a:xfrm>
            <a:off x="4389120" y="2834640"/>
            <a:ext cx="3429000" cy="1143000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 w="12700">
            <a:solidFill>
              <a:srgbClr val="DDE8FF"/>
            </a:solidFill>
            <a:prstDash val="solid"/>
          </a:ln>
          <a:effectLst>
            <a:outerShdw sx="100000" sy="100000" kx="0" ky="0" algn="bl" rotWithShape="0" blurRad="25400" dist="12700" dir="2700000">
              <a:srgbClr val="2B3A67">
                <a:alpha val="12000"/>
              </a:srgbClr>
            </a:outerShdw>
          </a:effectLst>
        </p:spPr>
      </p:sp>
      <p:sp>
        <p:nvSpPr>
          <p:cNvPr id="26" name="Shape 24"/>
          <p:cNvSpPr/>
          <p:nvPr/>
        </p:nvSpPr>
        <p:spPr>
          <a:xfrm>
            <a:off x="4389120" y="2834640"/>
            <a:ext cx="73152" cy="1143000"/>
          </a:xfrm>
          <a:prstGeom prst="rect">
            <a:avLst/>
          </a:prstGeom>
          <a:solidFill>
            <a:srgbClr val="F97316"/>
          </a:solidFill>
          <a:ln w="12700">
            <a:solidFill>
              <a:srgbClr val="F9731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553712" y="2980944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97316"/>
                </a:solidFill>
              </a:rPr>
              <a:t>05</a:t>
            </a:r>
            <a:endParaRPr lang="en-US" sz="1800" dirty="0"/>
          </a:p>
        </p:txBody>
      </p:sp>
      <p:sp>
        <p:nvSpPr>
          <p:cNvPr id="28" name="Text 26"/>
          <p:cNvSpPr/>
          <p:nvPr/>
        </p:nvSpPr>
        <p:spPr>
          <a:xfrm>
            <a:off x="5074920" y="2999232"/>
            <a:ext cx="2560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5204A"/>
                </a:solidFill>
              </a:rPr>
              <a:t>5. Responsive polish</a:t>
            </a:r>
            <a:endParaRPr lang="en-US" sz="1400" dirty="0"/>
          </a:p>
        </p:txBody>
      </p:sp>
      <p:sp>
        <p:nvSpPr>
          <p:cNvPr id="29" name="Text 27"/>
          <p:cNvSpPr/>
          <p:nvPr/>
        </p:nvSpPr>
        <p:spPr>
          <a:xfrm>
            <a:off x="5074920" y="3328416"/>
            <a:ext cx="2560320" cy="548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r>
              <a:rPr lang="en-US" sz="950" dirty="0">
                <a:solidFill>
                  <a:srgbClr val="0B1026"/>
                </a:solidFill>
              </a:rPr>
              <a:t>Mobile version</a:t>
            </a:r>
            <a:endParaRPr lang="en-US" sz="950" dirty="0"/>
          </a:p>
          <a:p>
            <a:r>
              <a:rPr lang="en-US" sz="950" dirty="0">
                <a:solidFill>
                  <a:srgbClr val="0B1026"/>
                </a:solidFill>
              </a:rPr>
              <a:t>Tablet version</a:t>
            </a:r>
            <a:endParaRPr lang="en-US" sz="950" dirty="0"/>
          </a:p>
          <a:p>
            <a:r>
              <a:rPr lang="en-US" sz="950" dirty="0">
                <a:solidFill>
                  <a:srgbClr val="0B1026"/>
                </a:solidFill>
              </a:rPr>
              <a:t>Spacing and readability</a:t>
            </a:r>
            <a:endParaRPr lang="en-US" sz="950" dirty="0"/>
          </a:p>
          <a:p>
            <a:r>
              <a:rPr lang="en-US" sz="950" dirty="0">
                <a:solidFill>
                  <a:srgbClr val="0B1026"/>
                </a:solidFill>
              </a:rPr>
              <a:t>Image optimization</a:t>
            </a:r>
            <a:endParaRPr lang="en-US" sz="950" dirty="0"/>
          </a:p>
        </p:txBody>
      </p:sp>
      <p:sp>
        <p:nvSpPr>
          <p:cNvPr id="30" name="Shape 28"/>
          <p:cNvSpPr/>
          <p:nvPr/>
        </p:nvSpPr>
        <p:spPr>
          <a:xfrm>
            <a:off x="8138160" y="2834640"/>
            <a:ext cx="3429000" cy="1143000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 w="12700">
            <a:solidFill>
              <a:srgbClr val="DDE8FF"/>
            </a:solidFill>
            <a:prstDash val="solid"/>
          </a:ln>
          <a:effectLst>
            <a:outerShdw sx="100000" sy="100000" kx="0" ky="0" algn="bl" rotWithShape="0" blurRad="25400" dist="12700" dir="2700000">
              <a:srgbClr val="2B3A67">
                <a:alpha val="12000"/>
              </a:srgbClr>
            </a:outerShdw>
          </a:effectLst>
        </p:spPr>
      </p:sp>
      <p:sp>
        <p:nvSpPr>
          <p:cNvPr id="31" name="Shape 29"/>
          <p:cNvSpPr/>
          <p:nvPr/>
        </p:nvSpPr>
        <p:spPr>
          <a:xfrm>
            <a:off x="8138160" y="2834640"/>
            <a:ext cx="73152" cy="1143000"/>
          </a:xfrm>
          <a:prstGeom prst="rect">
            <a:avLst/>
          </a:prstGeom>
          <a:solidFill>
            <a:srgbClr val="8B5CF6"/>
          </a:solidFill>
          <a:ln w="12700">
            <a:solidFill>
              <a:srgbClr val="8B5CF6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8302752" y="2980944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8B5CF6"/>
                </a:solidFill>
              </a:rPr>
              <a:t>06</a:t>
            </a:r>
            <a:endParaRPr lang="en-US" sz="1800" dirty="0"/>
          </a:p>
        </p:txBody>
      </p:sp>
      <p:sp>
        <p:nvSpPr>
          <p:cNvPr id="33" name="Text 31"/>
          <p:cNvSpPr/>
          <p:nvPr/>
        </p:nvSpPr>
        <p:spPr>
          <a:xfrm>
            <a:off x="8823960" y="2999232"/>
            <a:ext cx="2560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5204A"/>
                </a:solidFill>
              </a:rPr>
              <a:t>6. Save versions</a:t>
            </a:r>
            <a:endParaRPr lang="en-US" sz="1400" dirty="0"/>
          </a:p>
        </p:txBody>
      </p:sp>
      <p:sp>
        <p:nvSpPr>
          <p:cNvPr id="34" name="Text 32"/>
          <p:cNvSpPr/>
          <p:nvPr/>
        </p:nvSpPr>
        <p:spPr>
          <a:xfrm>
            <a:off x="8823960" y="3328416"/>
            <a:ext cx="2560320" cy="548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r>
              <a:rPr lang="en-US" sz="950" dirty="0">
                <a:solidFill>
                  <a:srgbClr val="0B1026"/>
                </a:solidFill>
              </a:rPr>
              <a:t>Backup files</a:t>
            </a:r>
            <a:endParaRPr lang="en-US" sz="950" dirty="0"/>
          </a:p>
          <a:p>
            <a:r>
              <a:rPr lang="en-US" sz="950" dirty="0">
                <a:solidFill>
                  <a:srgbClr val="0B1026"/>
                </a:solidFill>
              </a:rPr>
              <a:t>Document prompts</a:t>
            </a:r>
            <a:endParaRPr lang="en-US" sz="950" dirty="0"/>
          </a:p>
          <a:p>
            <a:r>
              <a:rPr lang="en-US" sz="950" dirty="0">
                <a:solidFill>
                  <a:srgbClr val="0B1026"/>
                </a:solidFill>
              </a:rPr>
              <a:t>Keep assets organized</a:t>
            </a:r>
            <a:endParaRPr lang="en-US" sz="950" dirty="0"/>
          </a:p>
          <a:p>
            <a:r>
              <a:rPr lang="en-US" sz="950" dirty="0">
                <a:solidFill>
                  <a:srgbClr val="0B1026"/>
                </a:solidFill>
              </a:rPr>
              <a:t>Export working code</a:t>
            </a:r>
            <a:endParaRPr lang="en-US" sz="950" dirty="0"/>
          </a:p>
        </p:txBody>
      </p:sp>
      <p:sp>
        <p:nvSpPr>
          <p:cNvPr id="35" name="Shape 33"/>
          <p:cNvSpPr/>
          <p:nvPr/>
        </p:nvSpPr>
        <p:spPr>
          <a:xfrm>
            <a:off x="777240" y="4983480"/>
            <a:ext cx="10652760" cy="658368"/>
          </a:xfrm>
          <a:prstGeom prst="roundRect">
            <a:avLst>
              <a:gd name="adj" fmla="val 13889"/>
            </a:avLst>
          </a:prstGeom>
          <a:solidFill>
            <a:srgbClr val="F5F8FF"/>
          </a:solidFill>
          <a:ln w="12700">
            <a:solidFill>
              <a:srgbClr val="DDE8FF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960120" y="5212080"/>
            <a:ext cx="102412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5204A"/>
                </a:solidFill>
              </a:rPr>
              <a:t>End of Week 5 output: a working website prototype with real content and basic functionality.</a:t>
            </a:r>
            <a:endParaRPr lang="en-US" sz="1500" dirty="0"/>
          </a:p>
        </p:txBody>
      </p:sp>
      <p:sp>
        <p:nvSpPr>
          <p:cNvPr id="37" name="Text 35"/>
          <p:cNvSpPr/>
          <p:nvPr/>
        </p:nvSpPr>
        <p:spPr>
          <a:xfrm>
            <a:off x="502920" y="6492240"/>
            <a:ext cx="292608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7A8BA8"/>
                </a:solidFill>
              </a:rPr>
              <a:t>Web Creation Program • Week 5–6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92608"/>
            <a:ext cx="8138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15204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Week 5 Task Board</a:t>
            </a:r>
            <a:endParaRPr lang="en-US" sz="2300" dirty="0"/>
          </a:p>
        </p:txBody>
      </p:sp>
      <p:sp>
        <p:nvSpPr>
          <p:cNvPr id="4" name="Text 2"/>
          <p:cNvSpPr/>
          <p:nvPr/>
        </p:nvSpPr>
        <p:spPr>
          <a:xfrm>
            <a:off x="530352" y="704088"/>
            <a:ext cx="80467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4748B"/>
                </a:solidFill>
              </a:rPr>
              <a:t>Suggested daily rhythm for participants.</a:t>
            </a:r>
            <a:endParaRPr lang="en-US" sz="950" dirty="0"/>
          </a:p>
        </p:txBody>
      </p:sp>
      <p:sp>
        <p:nvSpPr>
          <p:cNvPr id="5" name="Shape 3"/>
          <p:cNvSpPr/>
          <p:nvPr/>
        </p:nvSpPr>
        <p:spPr>
          <a:xfrm>
            <a:off x="685800" y="1554480"/>
            <a:ext cx="1920240" cy="3246120"/>
          </a:xfrm>
          <a:prstGeom prst="roundRect">
            <a:avLst>
              <a:gd name="adj" fmla="val 4286"/>
            </a:avLst>
          </a:prstGeom>
          <a:solidFill>
            <a:srgbClr val="FFFFFF"/>
          </a:solidFill>
          <a:ln w="12700">
            <a:solidFill>
              <a:srgbClr val="DDE8FF"/>
            </a:solidFill>
            <a:prstDash val="solid"/>
          </a:ln>
          <a:effectLst>
            <a:outerShdw sx="100000" sy="100000" kx="0" ky="0" algn="bl" rotWithShape="0" blurRad="19050" dist="12700" dir="2700000">
              <a:srgbClr val="2B3A67">
                <a:alpha val="10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941832" y="1170432"/>
            <a:ext cx="1371600" cy="310896"/>
          </a:xfrm>
          <a:prstGeom prst="roundRect">
            <a:avLst>
              <a:gd name="adj" fmla="val 23529"/>
            </a:avLst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  <a:effectLst>
            <a:outerShdw sx="100000" sy="100000" kx="0" ky="0" algn="bl" rotWithShape="0" blurRad="19050" dist="10160" dir="2700000">
              <a:srgbClr val="000000">
                <a:alpha val="1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987552" y="1248156"/>
            <a:ext cx="128016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</a:rPr>
              <a:t>Day 1</a:t>
            </a:r>
            <a:endParaRPr lang="en-US" sz="850" dirty="0"/>
          </a:p>
        </p:txBody>
      </p:sp>
      <p:sp>
        <p:nvSpPr>
          <p:cNvPr id="8" name="Text 6"/>
          <p:cNvSpPr/>
          <p:nvPr/>
        </p:nvSpPr>
        <p:spPr>
          <a:xfrm>
            <a:off x="868680" y="1691640"/>
            <a:ext cx="15544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5204A"/>
                </a:solidFill>
              </a:rPr>
              <a:t>Collect assets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886968" y="2331720"/>
            <a:ext cx="1517904" cy="137160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1050" dirty="0">
                <a:solidFill>
                  <a:srgbClr val="64748B"/>
                </a:solidFill>
              </a:rPr>
              <a:t>Logo, colors, text, images, product/service info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1371600" y="4069080"/>
            <a:ext cx="548640" cy="548640"/>
          </a:xfrm>
          <a:prstGeom prst="ellipse">
            <a:avLst/>
          </a:prstGeom>
          <a:solidFill>
            <a:srgbClr val="EEF4FF"/>
          </a:solidFill>
          <a:ln w="12700">
            <a:solidFill>
              <a:srgbClr val="DDE8F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444752" y="4178808"/>
            <a:ext cx="411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00000"/>
                </a:solidFill>
              </a:rPr>
              <a:t>📁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2990088" y="1554480"/>
            <a:ext cx="1920240" cy="3246120"/>
          </a:xfrm>
          <a:prstGeom prst="roundRect">
            <a:avLst>
              <a:gd name="adj" fmla="val 4286"/>
            </a:avLst>
          </a:prstGeom>
          <a:solidFill>
            <a:srgbClr val="FFFFFF"/>
          </a:solidFill>
          <a:ln w="12700">
            <a:solidFill>
              <a:srgbClr val="DDE8FF"/>
            </a:solidFill>
            <a:prstDash val="solid"/>
          </a:ln>
          <a:effectLst>
            <a:outerShdw sx="100000" sy="100000" kx="0" ky="0" algn="bl" rotWithShape="0" blurRad="19050" dist="12700" dir="2700000">
              <a:srgbClr val="2B3A67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3246120" y="1170432"/>
            <a:ext cx="1371600" cy="310896"/>
          </a:xfrm>
          <a:prstGeom prst="roundRect">
            <a:avLst>
              <a:gd name="adj" fmla="val 23529"/>
            </a:avLst>
          </a:prstGeom>
          <a:solidFill>
            <a:srgbClr val="12BFD0"/>
          </a:solidFill>
          <a:ln w="12700">
            <a:solidFill>
              <a:srgbClr val="12BFD0"/>
            </a:solidFill>
            <a:prstDash val="solid"/>
          </a:ln>
          <a:effectLst>
            <a:outerShdw sx="100000" sy="100000" kx="0" ky="0" algn="bl" rotWithShape="0" blurRad="19050" dist="10160" dir="2700000">
              <a:srgbClr val="000000">
                <a:alpha val="10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3291840" y="1248156"/>
            <a:ext cx="128016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</a:rPr>
              <a:t>Day 2</a:t>
            </a:r>
            <a:endParaRPr lang="en-US" sz="850" dirty="0"/>
          </a:p>
        </p:txBody>
      </p:sp>
      <p:sp>
        <p:nvSpPr>
          <p:cNvPr id="15" name="Text 13"/>
          <p:cNvSpPr/>
          <p:nvPr/>
        </p:nvSpPr>
        <p:spPr>
          <a:xfrm>
            <a:off x="3172968" y="1691640"/>
            <a:ext cx="15544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5204A"/>
                </a:solidFill>
              </a:rPr>
              <a:t>Build pages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3191256" y="2331720"/>
            <a:ext cx="1517904" cy="137160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1050" dirty="0">
                <a:solidFill>
                  <a:srgbClr val="64748B"/>
                </a:solidFill>
              </a:rPr>
              <a:t>Create all main website sections and navigation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3675888" y="4069080"/>
            <a:ext cx="548640" cy="548640"/>
          </a:xfrm>
          <a:prstGeom prst="ellipse">
            <a:avLst/>
          </a:prstGeom>
          <a:solidFill>
            <a:srgbClr val="EEF4FF"/>
          </a:solidFill>
          <a:ln w="12700">
            <a:solidFill>
              <a:srgbClr val="DDE8F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3749040" y="4178808"/>
            <a:ext cx="411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00000"/>
                </a:solidFill>
              </a:rPr>
              <a:t>🧱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5294376" y="1554480"/>
            <a:ext cx="1920240" cy="3246120"/>
          </a:xfrm>
          <a:prstGeom prst="roundRect">
            <a:avLst>
              <a:gd name="adj" fmla="val 4286"/>
            </a:avLst>
          </a:prstGeom>
          <a:solidFill>
            <a:srgbClr val="FFFFFF"/>
          </a:solidFill>
          <a:ln w="12700">
            <a:solidFill>
              <a:srgbClr val="DDE8FF"/>
            </a:solidFill>
            <a:prstDash val="solid"/>
          </a:ln>
          <a:effectLst>
            <a:outerShdw sx="100000" sy="100000" kx="0" ky="0" algn="bl" rotWithShape="0" blurRad="19050" dist="12700" dir="2700000">
              <a:srgbClr val="2B3A67">
                <a:alpha val="10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5550408" y="1170432"/>
            <a:ext cx="1371600" cy="310896"/>
          </a:xfrm>
          <a:prstGeom prst="roundRect">
            <a:avLst>
              <a:gd name="adj" fmla="val 23529"/>
            </a:avLst>
          </a:prstGeom>
          <a:solidFill>
            <a:srgbClr val="6D4AFF"/>
          </a:solidFill>
          <a:ln w="12700">
            <a:solidFill>
              <a:srgbClr val="6D4AFF"/>
            </a:solidFill>
            <a:prstDash val="solid"/>
          </a:ln>
          <a:effectLst>
            <a:outerShdw sx="100000" sy="100000" kx="0" ky="0" algn="bl" rotWithShape="0" blurRad="19050" dist="10160" dir="2700000">
              <a:srgbClr val="000000">
                <a:alpha val="10000"/>
              </a:srgbClr>
            </a:outerShdw>
          </a:effectLst>
        </p:spPr>
      </p:sp>
      <p:sp>
        <p:nvSpPr>
          <p:cNvPr id="21" name="Text 19"/>
          <p:cNvSpPr/>
          <p:nvPr/>
        </p:nvSpPr>
        <p:spPr>
          <a:xfrm>
            <a:off x="5596128" y="1248156"/>
            <a:ext cx="128016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</a:rPr>
              <a:t>Day 3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5477256" y="1691640"/>
            <a:ext cx="15544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5204A"/>
                </a:solidFill>
              </a:rPr>
              <a:t>Add forms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5495544" y="2331720"/>
            <a:ext cx="1517904" cy="137160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1050" dirty="0">
                <a:solidFill>
                  <a:srgbClr val="64748B"/>
                </a:solidFill>
              </a:rPr>
              <a:t>Contact, registration, WhatsApp, email or inquiry flow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5980176" y="4069080"/>
            <a:ext cx="548640" cy="548640"/>
          </a:xfrm>
          <a:prstGeom prst="ellipse">
            <a:avLst/>
          </a:prstGeom>
          <a:solidFill>
            <a:srgbClr val="EEF4FF"/>
          </a:solidFill>
          <a:ln w="12700">
            <a:solidFill>
              <a:srgbClr val="DDE8FF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053328" y="4178808"/>
            <a:ext cx="411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00000"/>
                </a:solidFill>
              </a:rPr>
              <a:t>📝</a:t>
            </a:r>
            <a:endParaRPr lang="en-US" sz="1600" dirty="0"/>
          </a:p>
        </p:txBody>
      </p:sp>
      <p:sp>
        <p:nvSpPr>
          <p:cNvPr id="26" name="Shape 24"/>
          <p:cNvSpPr/>
          <p:nvPr/>
        </p:nvSpPr>
        <p:spPr>
          <a:xfrm>
            <a:off x="7598664" y="1554480"/>
            <a:ext cx="1920240" cy="3246120"/>
          </a:xfrm>
          <a:prstGeom prst="roundRect">
            <a:avLst>
              <a:gd name="adj" fmla="val 4286"/>
            </a:avLst>
          </a:prstGeom>
          <a:solidFill>
            <a:srgbClr val="FFFFFF"/>
          </a:solidFill>
          <a:ln w="12700">
            <a:solidFill>
              <a:srgbClr val="DDE8FF"/>
            </a:solidFill>
            <a:prstDash val="solid"/>
          </a:ln>
          <a:effectLst>
            <a:outerShdw sx="100000" sy="100000" kx="0" ky="0" algn="bl" rotWithShape="0" blurRad="19050" dist="12700" dir="2700000">
              <a:srgbClr val="2B3A67">
                <a:alpha val="10000"/>
              </a:srgbClr>
            </a:outerShdw>
          </a:effectLst>
        </p:spPr>
      </p:sp>
      <p:sp>
        <p:nvSpPr>
          <p:cNvPr id="27" name="Shape 25"/>
          <p:cNvSpPr/>
          <p:nvPr/>
        </p:nvSpPr>
        <p:spPr>
          <a:xfrm>
            <a:off x="7854696" y="1170432"/>
            <a:ext cx="1371600" cy="310896"/>
          </a:xfrm>
          <a:prstGeom prst="roundRect">
            <a:avLst>
              <a:gd name="adj" fmla="val 23529"/>
            </a:avLst>
          </a:prstGeom>
          <a:solidFill>
            <a:srgbClr val="16A34A"/>
          </a:solidFill>
          <a:ln w="12700">
            <a:solidFill>
              <a:srgbClr val="16A34A"/>
            </a:solidFill>
            <a:prstDash val="solid"/>
          </a:ln>
          <a:effectLst>
            <a:outerShdw sx="100000" sy="100000" kx="0" ky="0" algn="bl" rotWithShape="0" blurRad="19050" dist="10160" dir="2700000">
              <a:srgbClr val="000000">
                <a:alpha val="10000"/>
              </a:srgbClr>
            </a:outerShdw>
          </a:effectLst>
        </p:spPr>
      </p:sp>
      <p:sp>
        <p:nvSpPr>
          <p:cNvPr id="28" name="Text 26"/>
          <p:cNvSpPr/>
          <p:nvPr/>
        </p:nvSpPr>
        <p:spPr>
          <a:xfrm>
            <a:off x="7900416" y="1248156"/>
            <a:ext cx="128016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</a:rPr>
              <a:t>Day 4</a:t>
            </a:r>
            <a:endParaRPr lang="en-US" sz="850" dirty="0"/>
          </a:p>
        </p:txBody>
      </p:sp>
      <p:sp>
        <p:nvSpPr>
          <p:cNvPr id="29" name="Text 27"/>
          <p:cNvSpPr/>
          <p:nvPr/>
        </p:nvSpPr>
        <p:spPr>
          <a:xfrm>
            <a:off x="7781544" y="1691640"/>
            <a:ext cx="15544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5204A"/>
                </a:solidFill>
              </a:rPr>
              <a:t>Admin / CMS</a:t>
            </a:r>
            <a:endParaRPr lang="en-US" sz="1500" dirty="0"/>
          </a:p>
        </p:txBody>
      </p:sp>
      <p:sp>
        <p:nvSpPr>
          <p:cNvPr id="30" name="Text 28"/>
          <p:cNvSpPr/>
          <p:nvPr/>
        </p:nvSpPr>
        <p:spPr>
          <a:xfrm>
            <a:off x="7799832" y="2331720"/>
            <a:ext cx="1517904" cy="137160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1050" dirty="0">
                <a:solidFill>
                  <a:srgbClr val="64748B"/>
                </a:solidFill>
              </a:rPr>
              <a:t>Choose Antigravity backend or WordPress workflow</a:t>
            </a:r>
            <a:endParaRPr lang="en-US" sz="1050" dirty="0"/>
          </a:p>
        </p:txBody>
      </p:sp>
      <p:sp>
        <p:nvSpPr>
          <p:cNvPr id="31" name="Shape 29"/>
          <p:cNvSpPr/>
          <p:nvPr/>
        </p:nvSpPr>
        <p:spPr>
          <a:xfrm>
            <a:off x="8284464" y="4069080"/>
            <a:ext cx="548640" cy="548640"/>
          </a:xfrm>
          <a:prstGeom prst="ellipse">
            <a:avLst/>
          </a:prstGeom>
          <a:solidFill>
            <a:srgbClr val="EEF4FF"/>
          </a:solidFill>
          <a:ln w="12700">
            <a:solidFill>
              <a:srgbClr val="DDE8FF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8357616" y="4178808"/>
            <a:ext cx="411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00000"/>
                </a:solidFill>
              </a:rPr>
              <a:t>⚙</a:t>
            </a:r>
            <a:endParaRPr lang="en-US" sz="1600" dirty="0"/>
          </a:p>
        </p:txBody>
      </p:sp>
      <p:sp>
        <p:nvSpPr>
          <p:cNvPr id="33" name="Shape 31"/>
          <p:cNvSpPr/>
          <p:nvPr/>
        </p:nvSpPr>
        <p:spPr>
          <a:xfrm>
            <a:off x="9902952" y="1554480"/>
            <a:ext cx="1920240" cy="3246120"/>
          </a:xfrm>
          <a:prstGeom prst="roundRect">
            <a:avLst>
              <a:gd name="adj" fmla="val 4286"/>
            </a:avLst>
          </a:prstGeom>
          <a:solidFill>
            <a:srgbClr val="FFFFFF"/>
          </a:solidFill>
          <a:ln w="12700">
            <a:solidFill>
              <a:srgbClr val="DDE8FF"/>
            </a:solidFill>
            <a:prstDash val="solid"/>
          </a:ln>
          <a:effectLst>
            <a:outerShdw sx="100000" sy="100000" kx="0" ky="0" algn="bl" rotWithShape="0" blurRad="19050" dist="12700" dir="2700000">
              <a:srgbClr val="2B3A67">
                <a:alpha val="10000"/>
              </a:srgbClr>
            </a:outerShdw>
          </a:effectLst>
        </p:spPr>
      </p:sp>
      <p:sp>
        <p:nvSpPr>
          <p:cNvPr id="34" name="Shape 32"/>
          <p:cNvSpPr/>
          <p:nvPr/>
        </p:nvSpPr>
        <p:spPr>
          <a:xfrm>
            <a:off x="10158984" y="1170432"/>
            <a:ext cx="1371600" cy="310896"/>
          </a:xfrm>
          <a:prstGeom prst="roundRect">
            <a:avLst>
              <a:gd name="adj" fmla="val 23529"/>
            </a:avLst>
          </a:prstGeom>
          <a:solidFill>
            <a:srgbClr val="F97316"/>
          </a:solidFill>
          <a:ln w="12700">
            <a:solidFill>
              <a:srgbClr val="F97316"/>
            </a:solidFill>
            <a:prstDash val="solid"/>
          </a:ln>
          <a:effectLst>
            <a:outerShdw sx="100000" sy="100000" kx="0" ky="0" algn="bl" rotWithShape="0" blurRad="19050" dist="10160" dir="2700000">
              <a:srgbClr val="000000">
                <a:alpha val="10000"/>
              </a:srgbClr>
            </a:outerShdw>
          </a:effectLst>
        </p:spPr>
      </p:sp>
      <p:sp>
        <p:nvSpPr>
          <p:cNvPr id="35" name="Text 33"/>
          <p:cNvSpPr/>
          <p:nvPr/>
        </p:nvSpPr>
        <p:spPr>
          <a:xfrm>
            <a:off x="10204704" y="1248156"/>
            <a:ext cx="128016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</a:rPr>
              <a:t>Day 5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10085832" y="1691640"/>
            <a:ext cx="15544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5204A"/>
                </a:solidFill>
              </a:rPr>
              <a:t>Mobile QA</a:t>
            </a:r>
            <a:endParaRPr lang="en-US" sz="1500" dirty="0"/>
          </a:p>
        </p:txBody>
      </p:sp>
      <p:sp>
        <p:nvSpPr>
          <p:cNvPr id="37" name="Text 35"/>
          <p:cNvSpPr/>
          <p:nvPr/>
        </p:nvSpPr>
        <p:spPr>
          <a:xfrm>
            <a:off x="10104120" y="2331720"/>
            <a:ext cx="1517904" cy="137160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1050" dirty="0">
                <a:solidFill>
                  <a:srgbClr val="64748B"/>
                </a:solidFill>
              </a:rPr>
              <a:t>Fix layout, speed, links, image sizes, and buttons</a:t>
            </a:r>
            <a:endParaRPr lang="en-US" sz="1050" dirty="0"/>
          </a:p>
        </p:txBody>
      </p:sp>
      <p:sp>
        <p:nvSpPr>
          <p:cNvPr id="38" name="Shape 36"/>
          <p:cNvSpPr/>
          <p:nvPr/>
        </p:nvSpPr>
        <p:spPr>
          <a:xfrm>
            <a:off x="10588752" y="4069080"/>
            <a:ext cx="548640" cy="548640"/>
          </a:xfrm>
          <a:prstGeom prst="ellipse">
            <a:avLst/>
          </a:prstGeom>
          <a:solidFill>
            <a:srgbClr val="EEF4FF"/>
          </a:solidFill>
          <a:ln w="12700">
            <a:solidFill>
              <a:srgbClr val="DDE8F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10661904" y="4178808"/>
            <a:ext cx="411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00000"/>
                </a:solidFill>
              </a:rPr>
              <a:t>📱</a:t>
            </a:r>
            <a:endParaRPr lang="en-US" sz="1600" dirty="0"/>
          </a:p>
        </p:txBody>
      </p:sp>
      <p:sp>
        <p:nvSpPr>
          <p:cNvPr id="40" name="Text 38"/>
          <p:cNvSpPr/>
          <p:nvPr/>
        </p:nvSpPr>
        <p:spPr>
          <a:xfrm>
            <a:off x="1051560" y="5532120"/>
            <a:ext cx="10149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6D4AFF"/>
                </a:solidFill>
              </a:rPr>
              <a:t>Coach note: every participant should explain what they changed and why, not only show the result.</a:t>
            </a:r>
            <a:endParaRPr lang="en-US" sz="1400" dirty="0"/>
          </a:p>
        </p:txBody>
      </p:sp>
      <p:sp>
        <p:nvSpPr>
          <p:cNvPr id="41" name="Text 39"/>
          <p:cNvSpPr/>
          <p:nvPr/>
        </p:nvSpPr>
        <p:spPr>
          <a:xfrm>
            <a:off x="502920" y="6492240"/>
            <a:ext cx="292608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7A8BA8"/>
                </a:solidFill>
              </a:rPr>
              <a:t>Web Creation Program • Week 5–6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92608"/>
            <a:ext cx="8138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15204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Week 6 — Testing, SEO, Deployment &amp; Final Presentation</a:t>
            </a:r>
            <a:endParaRPr lang="en-US" sz="2300" dirty="0"/>
          </a:p>
        </p:txBody>
      </p:sp>
      <p:sp>
        <p:nvSpPr>
          <p:cNvPr id="4" name="Text 2"/>
          <p:cNvSpPr/>
          <p:nvPr/>
        </p:nvSpPr>
        <p:spPr>
          <a:xfrm>
            <a:off x="530352" y="704088"/>
            <a:ext cx="80467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4748B"/>
                </a:solidFill>
              </a:rPr>
              <a:t>Turn the prototype into a professional project ready to share.</a:t>
            </a:r>
            <a:endParaRPr lang="en-US" sz="950" dirty="0"/>
          </a:p>
        </p:txBody>
      </p:sp>
      <p:pic>
        <p:nvPicPr>
          <p:cNvPr id="5" name="Image 0" descr="/mnt/data/wide_clean_tech_marketing_illustration_hero_imag.png">    </p:cNvPr>
          <p:cNvPicPr>
            <a:picLocks noChangeAspect="1"/>
          </p:cNvPicPr>
          <p:nvPr/>
        </p:nvPicPr>
        <p:blipFill>
          <a:blip r:embed="rId1"/>
          <a:srcRect l="16912" r="16912" t="0" b="0"/>
          <a:stretch/>
        </p:blipFill>
        <p:spPr>
          <a:xfrm>
            <a:off x="6812280" y="960120"/>
            <a:ext cx="4892040" cy="416052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777240" y="1417320"/>
            <a:ext cx="201168" cy="201168"/>
          </a:xfrm>
          <a:prstGeom prst="ellipse">
            <a:avLst/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813816" y="1440180"/>
            <a:ext cx="109728" cy="731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FFFFFF"/>
                </a:solidFill>
              </a:rPr>
              <a:t>✓</a:t>
            </a:r>
            <a:endParaRPr lang="en-US" sz="700" dirty="0"/>
          </a:p>
        </p:txBody>
      </p:sp>
      <p:sp>
        <p:nvSpPr>
          <p:cNvPr id="8" name="Text 5"/>
          <p:cNvSpPr/>
          <p:nvPr/>
        </p:nvSpPr>
        <p:spPr>
          <a:xfrm>
            <a:off x="1078992" y="1399032"/>
            <a:ext cx="5212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0B1026"/>
                </a:solidFill>
              </a:rPr>
              <a:t>Test every menu link and button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777240" y="1856232"/>
            <a:ext cx="201168" cy="201168"/>
          </a:xfrm>
          <a:prstGeom prst="ellipse">
            <a:avLst/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813816" y="1879092"/>
            <a:ext cx="109728" cy="731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FFFFFF"/>
                </a:solidFill>
              </a:rPr>
              <a:t>✓</a:t>
            </a:r>
            <a:endParaRPr lang="en-US" sz="700" dirty="0"/>
          </a:p>
        </p:txBody>
      </p:sp>
      <p:sp>
        <p:nvSpPr>
          <p:cNvPr id="11" name="Text 8"/>
          <p:cNvSpPr/>
          <p:nvPr/>
        </p:nvSpPr>
        <p:spPr>
          <a:xfrm>
            <a:off x="1078992" y="1837944"/>
            <a:ext cx="5212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0B1026"/>
                </a:solidFill>
              </a:rPr>
              <a:t>Check forms, messages, and confirmations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777240" y="2295144"/>
            <a:ext cx="201168" cy="201168"/>
          </a:xfrm>
          <a:prstGeom prst="ellipse">
            <a:avLst/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813816" y="2318004"/>
            <a:ext cx="109728" cy="731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FFFFFF"/>
                </a:solidFill>
              </a:rPr>
              <a:t>✓</a:t>
            </a:r>
            <a:endParaRPr lang="en-US" sz="700" dirty="0"/>
          </a:p>
        </p:txBody>
      </p:sp>
      <p:sp>
        <p:nvSpPr>
          <p:cNvPr id="14" name="Text 11"/>
          <p:cNvSpPr/>
          <p:nvPr/>
        </p:nvSpPr>
        <p:spPr>
          <a:xfrm>
            <a:off x="1078992" y="2276856"/>
            <a:ext cx="5212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0B1026"/>
                </a:solidFill>
              </a:rPr>
              <a:t>Add titles, descriptions, keywords and basic SEO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777240" y="2734056"/>
            <a:ext cx="201168" cy="201168"/>
          </a:xfrm>
          <a:prstGeom prst="ellipse">
            <a:avLst/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813816" y="2756916"/>
            <a:ext cx="109728" cy="731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FFFFFF"/>
                </a:solidFill>
              </a:rPr>
              <a:t>✓</a:t>
            </a:r>
            <a:endParaRPr lang="en-US" sz="700" dirty="0"/>
          </a:p>
        </p:txBody>
      </p:sp>
      <p:sp>
        <p:nvSpPr>
          <p:cNvPr id="17" name="Text 14"/>
          <p:cNvSpPr/>
          <p:nvPr/>
        </p:nvSpPr>
        <p:spPr>
          <a:xfrm>
            <a:off x="1078992" y="2715768"/>
            <a:ext cx="5212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0B1026"/>
                </a:solidFill>
              </a:rPr>
              <a:t>Connect analytics or prepare KPI tracking</a:t>
            </a:r>
            <a:endParaRPr lang="en-US" sz="1050" dirty="0"/>
          </a:p>
        </p:txBody>
      </p:sp>
      <p:sp>
        <p:nvSpPr>
          <p:cNvPr id="18" name="Shape 15"/>
          <p:cNvSpPr/>
          <p:nvPr/>
        </p:nvSpPr>
        <p:spPr>
          <a:xfrm>
            <a:off x="777240" y="3172968"/>
            <a:ext cx="201168" cy="201168"/>
          </a:xfrm>
          <a:prstGeom prst="ellipse">
            <a:avLst/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813816" y="3195828"/>
            <a:ext cx="109728" cy="731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FFFFFF"/>
                </a:solidFill>
              </a:rPr>
              <a:t>✓</a:t>
            </a:r>
            <a:endParaRPr lang="en-US" sz="700" dirty="0"/>
          </a:p>
        </p:txBody>
      </p:sp>
      <p:sp>
        <p:nvSpPr>
          <p:cNvPr id="20" name="Text 17"/>
          <p:cNvSpPr/>
          <p:nvPr/>
        </p:nvSpPr>
        <p:spPr>
          <a:xfrm>
            <a:off x="1078992" y="3154680"/>
            <a:ext cx="5212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0B1026"/>
                </a:solidFill>
              </a:rPr>
              <a:t>Publish, export, or document deployment steps</a:t>
            </a:r>
            <a:endParaRPr lang="en-US" sz="1050" dirty="0"/>
          </a:p>
        </p:txBody>
      </p:sp>
      <p:sp>
        <p:nvSpPr>
          <p:cNvPr id="21" name="Shape 18"/>
          <p:cNvSpPr/>
          <p:nvPr/>
        </p:nvSpPr>
        <p:spPr>
          <a:xfrm>
            <a:off x="777240" y="3611880"/>
            <a:ext cx="201168" cy="201168"/>
          </a:xfrm>
          <a:prstGeom prst="ellipse">
            <a:avLst/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813816" y="3634740"/>
            <a:ext cx="109728" cy="731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FFFFFF"/>
                </a:solidFill>
              </a:rPr>
              <a:t>✓</a:t>
            </a:r>
            <a:endParaRPr lang="en-US" sz="700" dirty="0"/>
          </a:p>
        </p:txBody>
      </p:sp>
      <p:sp>
        <p:nvSpPr>
          <p:cNvPr id="23" name="Text 20"/>
          <p:cNvSpPr/>
          <p:nvPr/>
        </p:nvSpPr>
        <p:spPr>
          <a:xfrm>
            <a:off x="1078992" y="3593592"/>
            <a:ext cx="5212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0B1026"/>
                </a:solidFill>
              </a:rPr>
              <a:t>Prepare a 5-minute final demo</a:t>
            </a:r>
            <a:endParaRPr lang="en-US" sz="1050" dirty="0"/>
          </a:p>
        </p:txBody>
      </p:sp>
      <p:sp>
        <p:nvSpPr>
          <p:cNvPr id="24" name="Shape 21"/>
          <p:cNvSpPr/>
          <p:nvPr/>
        </p:nvSpPr>
        <p:spPr>
          <a:xfrm>
            <a:off x="731520" y="4892040"/>
            <a:ext cx="5166360" cy="777240"/>
          </a:xfrm>
          <a:prstGeom prst="roundRect">
            <a:avLst>
              <a:gd name="adj" fmla="val 11765"/>
            </a:avLst>
          </a:prstGeom>
          <a:solidFill>
            <a:srgbClr val="FFFFFF"/>
          </a:solidFill>
          <a:ln w="12700">
            <a:solidFill>
              <a:srgbClr val="DDE8FF"/>
            </a:solidFill>
            <a:prstDash val="solid"/>
          </a:ln>
          <a:effectLst>
            <a:outerShdw sx="100000" sy="100000" kx="0" ky="0" algn="bl" rotWithShape="0" blurRad="25400" dist="12700" dir="2700000">
              <a:srgbClr val="2B3A67">
                <a:alpha val="12000"/>
              </a:srgbClr>
            </a:outerShdw>
          </a:effectLst>
        </p:spPr>
      </p:sp>
      <p:sp>
        <p:nvSpPr>
          <p:cNvPr id="25" name="Text 22"/>
          <p:cNvSpPr/>
          <p:nvPr/>
        </p:nvSpPr>
        <p:spPr>
          <a:xfrm>
            <a:off x="960120" y="5138928"/>
            <a:ext cx="4754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5204A"/>
                </a:solidFill>
              </a:rPr>
              <a:t>Final target: participants can show a real web solution and explain their AI workflow from idea → prompt → design → build → launch.</a:t>
            </a:r>
            <a:endParaRPr lang="en-US" sz="1250" dirty="0"/>
          </a:p>
        </p:txBody>
      </p:sp>
      <p:sp>
        <p:nvSpPr>
          <p:cNvPr id="26" name="Text 23"/>
          <p:cNvSpPr/>
          <p:nvPr/>
        </p:nvSpPr>
        <p:spPr>
          <a:xfrm>
            <a:off x="502920" y="6492240"/>
            <a:ext cx="292608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7A8BA8"/>
                </a:solidFill>
              </a:rPr>
              <a:t>Web Creation Program • Week 5–6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92608"/>
            <a:ext cx="8138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15204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Launch Checklist</a:t>
            </a:r>
            <a:endParaRPr lang="en-US" sz="2300" dirty="0"/>
          </a:p>
        </p:txBody>
      </p:sp>
      <p:sp>
        <p:nvSpPr>
          <p:cNvPr id="4" name="Text 2"/>
          <p:cNvSpPr/>
          <p:nvPr/>
        </p:nvSpPr>
        <p:spPr>
          <a:xfrm>
            <a:off x="530352" y="704088"/>
            <a:ext cx="80467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4748B"/>
                </a:solidFill>
              </a:rPr>
              <a:t>The checklist participants complete before final validation.</a:t>
            </a:r>
            <a:endParaRPr lang="en-US" sz="950" dirty="0"/>
          </a:p>
        </p:txBody>
      </p:sp>
      <p:sp>
        <p:nvSpPr>
          <p:cNvPr id="5" name="Shape 3"/>
          <p:cNvSpPr/>
          <p:nvPr/>
        </p:nvSpPr>
        <p:spPr>
          <a:xfrm>
            <a:off x="685800" y="1234440"/>
            <a:ext cx="5212080" cy="1444752"/>
          </a:xfrm>
          <a:prstGeom prst="roundRect">
            <a:avLst>
              <a:gd name="adj" fmla="val 5063"/>
            </a:avLst>
          </a:prstGeom>
          <a:solidFill>
            <a:srgbClr val="FFFFFF"/>
          </a:solidFill>
          <a:ln w="12700">
            <a:solidFill>
              <a:srgbClr val="DDE8FF"/>
            </a:solidFill>
            <a:prstDash val="solid"/>
          </a:ln>
          <a:effectLst>
            <a:outerShdw sx="100000" sy="100000" kx="0" ky="0" algn="bl" rotWithShape="0" blurRad="25400" dist="12700" dir="2700000">
              <a:srgbClr val="2B3A67">
                <a:alpha val="12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685800" y="1234440"/>
            <a:ext cx="73152" cy="1444752"/>
          </a:xfrm>
          <a:prstGeom prst="rect">
            <a:avLst/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380744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563EB"/>
                </a:solidFill>
              </a:rPr>
              <a:t>🎨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1371600" y="1399032"/>
            <a:ext cx="4343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5204A"/>
                </a:solidFill>
              </a:rPr>
              <a:t>UX &amp; Design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371600" y="1728216"/>
            <a:ext cx="4343400" cy="8503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r>
              <a:rPr lang="en-US" sz="950" dirty="0">
                <a:solidFill>
                  <a:srgbClr val="0B1026"/>
                </a:solidFill>
              </a:rPr>
              <a:t>Readable text</a:t>
            </a:r>
            <a:endParaRPr lang="en-US" sz="950" dirty="0"/>
          </a:p>
          <a:p>
            <a:r>
              <a:rPr lang="en-US" sz="950" dirty="0">
                <a:solidFill>
                  <a:srgbClr val="0B1026"/>
                </a:solidFill>
              </a:rPr>
              <a:t>Clear call-to-action</a:t>
            </a:r>
            <a:endParaRPr lang="en-US" sz="950" dirty="0"/>
          </a:p>
          <a:p>
            <a:r>
              <a:rPr lang="en-US" sz="950" dirty="0">
                <a:solidFill>
                  <a:srgbClr val="0B1026"/>
                </a:solidFill>
              </a:rPr>
              <a:t>Consistent colors</a:t>
            </a:r>
            <a:endParaRPr lang="en-US" sz="950" dirty="0"/>
          </a:p>
          <a:p>
            <a:r>
              <a:rPr lang="en-US" sz="950" dirty="0">
                <a:solidFill>
                  <a:srgbClr val="0B1026"/>
                </a:solidFill>
              </a:rPr>
              <a:t>Mobile friendly</a:t>
            </a:r>
            <a:endParaRPr lang="en-US" sz="950" dirty="0"/>
          </a:p>
        </p:txBody>
      </p:sp>
      <p:sp>
        <p:nvSpPr>
          <p:cNvPr id="10" name="Shape 8"/>
          <p:cNvSpPr/>
          <p:nvPr/>
        </p:nvSpPr>
        <p:spPr>
          <a:xfrm>
            <a:off x="6355080" y="1234440"/>
            <a:ext cx="5212080" cy="1444752"/>
          </a:xfrm>
          <a:prstGeom prst="roundRect">
            <a:avLst>
              <a:gd name="adj" fmla="val 5063"/>
            </a:avLst>
          </a:prstGeom>
          <a:solidFill>
            <a:srgbClr val="FFFFFF"/>
          </a:solidFill>
          <a:ln w="12700">
            <a:solidFill>
              <a:srgbClr val="DDE8FF"/>
            </a:solidFill>
            <a:prstDash val="solid"/>
          </a:ln>
          <a:effectLst>
            <a:outerShdw sx="100000" sy="100000" kx="0" ky="0" algn="bl" rotWithShape="0" blurRad="25400" dist="12700" dir="2700000">
              <a:srgbClr val="2B3A67">
                <a:alpha val="12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6355080" y="1234440"/>
            <a:ext cx="73152" cy="1444752"/>
          </a:xfrm>
          <a:prstGeom prst="rect">
            <a:avLst/>
          </a:prstGeom>
          <a:solidFill>
            <a:srgbClr val="12BFD0"/>
          </a:solidFill>
          <a:ln w="12700">
            <a:solidFill>
              <a:srgbClr val="12BFD0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519672" y="1380744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2BFD0"/>
                </a:solidFill>
              </a:rPr>
              <a:t>✍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7040880" y="1399032"/>
            <a:ext cx="4343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5204A"/>
                </a:solidFill>
              </a:rPr>
              <a:t>Content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7040880" y="1728216"/>
            <a:ext cx="4343400" cy="8503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r>
              <a:rPr lang="en-US" sz="950" dirty="0">
                <a:solidFill>
                  <a:srgbClr val="0B1026"/>
                </a:solidFill>
              </a:rPr>
              <a:t>Real services/products</a:t>
            </a:r>
            <a:endParaRPr lang="en-US" sz="950" dirty="0"/>
          </a:p>
          <a:p>
            <a:r>
              <a:rPr lang="en-US" sz="950" dirty="0">
                <a:solidFill>
                  <a:srgbClr val="0B1026"/>
                </a:solidFill>
              </a:rPr>
              <a:t>Correct contact info</a:t>
            </a:r>
            <a:endParaRPr lang="en-US" sz="950" dirty="0"/>
          </a:p>
          <a:p>
            <a:r>
              <a:rPr lang="en-US" sz="950" dirty="0">
                <a:solidFill>
                  <a:srgbClr val="0B1026"/>
                </a:solidFill>
              </a:rPr>
              <a:t>Strong hero section</a:t>
            </a:r>
            <a:endParaRPr lang="en-US" sz="950" dirty="0"/>
          </a:p>
          <a:p>
            <a:r>
              <a:rPr lang="en-US" sz="950" dirty="0">
                <a:solidFill>
                  <a:srgbClr val="0B1026"/>
                </a:solidFill>
              </a:rPr>
              <a:t>No empty placeholders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685800" y="3246120"/>
            <a:ext cx="5212080" cy="1444752"/>
          </a:xfrm>
          <a:prstGeom prst="roundRect">
            <a:avLst>
              <a:gd name="adj" fmla="val 5063"/>
            </a:avLst>
          </a:prstGeom>
          <a:solidFill>
            <a:srgbClr val="FFFFFF"/>
          </a:solidFill>
          <a:ln w="12700">
            <a:solidFill>
              <a:srgbClr val="DDE8FF"/>
            </a:solidFill>
            <a:prstDash val="solid"/>
          </a:ln>
          <a:effectLst>
            <a:outerShdw sx="100000" sy="100000" kx="0" ky="0" algn="bl" rotWithShape="0" blurRad="25400" dist="12700" dir="2700000">
              <a:srgbClr val="2B3A67">
                <a:alpha val="12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685800" y="3246120"/>
            <a:ext cx="73152" cy="1444752"/>
          </a:xfrm>
          <a:prstGeom prst="rect">
            <a:avLst/>
          </a:prstGeom>
          <a:solidFill>
            <a:srgbClr val="6D4AFF"/>
          </a:solidFill>
          <a:ln w="12700">
            <a:solidFill>
              <a:srgbClr val="6D4AF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50392" y="3392424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6D4AFF"/>
                </a:solidFill>
              </a:rPr>
              <a:t>🛠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1371600" y="3410712"/>
            <a:ext cx="4343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5204A"/>
                </a:solidFill>
              </a:rPr>
              <a:t>Technical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371600" y="3739896"/>
            <a:ext cx="4343400" cy="8503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r>
              <a:rPr lang="en-US" sz="950" dirty="0">
                <a:solidFill>
                  <a:srgbClr val="0B1026"/>
                </a:solidFill>
              </a:rPr>
              <a:t>Forms work</a:t>
            </a:r>
            <a:endParaRPr lang="en-US" sz="950" dirty="0"/>
          </a:p>
          <a:p>
            <a:r>
              <a:rPr lang="en-US" sz="950" dirty="0">
                <a:solidFill>
                  <a:srgbClr val="0B1026"/>
                </a:solidFill>
              </a:rPr>
              <a:t>Links work</a:t>
            </a:r>
            <a:endParaRPr lang="en-US" sz="950" dirty="0"/>
          </a:p>
          <a:p>
            <a:r>
              <a:rPr lang="en-US" sz="950" dirty="0">
                <a:solidFill>
                  <a:srgbClr val="0B1026"/>
                </a:solidFill>
              </a:rPr>
              <a:t>Fast loading</a:t>
            </a:r>
            <a:endParaRPr lang="en-US" sz="950" dirty="0"/>
          </a:p>
          <a:p>
            <a:r>
              <a:rPr lang="en-US" sz="950" dirty="0">
                <a:solidFill>
                  <a:srgbClr val="0B1026"/>
                </a:solidFill>
              </a:rPr>
              <a:t>No console errors</a:t>
            </a:r>
            <a:endParaRPr lang="en-US" sz="950" dirty="0"/>
          </a:p>
        </p:txBody>
      </p:sp>
      <p:sp>
        <p:nvSpPr>
          <p:cNvPr id="20" name="Shape 18"/>
          <p:cNvSpPr/>
          <p:nvPr/>
        </p:nvSpPr>
        <p:spPr>
          <a:xfrm>
            <a:off x="6355080" y="3246120"/>
            <a:ext cx="5212080" cy="1444752"/>
          </a:xfrm>
          <a:prstGeom prst="roundRect">
            <a:avLst>
              <a:gd name="adj" fmla="val 5063"/>
            </a:avLst>
          </a:prstGeom>
          <a:solidFill>
            <a:srgbClr val="FFFFFF"/>
          </a:solidFill>
          <a:ln w="12700">
            <a:solidFill>
              <a:srgbClr val="DDE8FF"/>
            </a:solidFill>
            <a:prstDash val="solid"/>
          </a:ln>
          <a:effectLst>
            <a:outerShdw sx="100000" sy="100000" kx="0" ky="0" algn="bl" rotWithShape="0" blurRad="25400" dist="12700" dir="2700000">
              <a:srgbClr val="2B3A67">
                <a:alpha val="12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6355080" y="3246120"/>
            <a:ext cx="73152" cy="1444752"/>
          </a:xfrm>
          <a:prstGeom prst="rect">
            <a:avLst/>
          </a:prstGeom>
          <a:solidFill>
            <a:srgbClr val="16A34A"/>
          </a:solidFill>
          <a:ln w="12700">
            <a:solidFill>
              <a:srgbClr val="16A34A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519672" y="3392424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6A34A"/>
                </a:solidFill>
              </a:rPr>
              <a:t>📈</a:t>
            </a: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7040880" y="3410712"/>
            <a:ext cx="4343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5204A"/>
                </a:solidFill>
              </a:rPr>
              <a:t>SEO &amp; Tracking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7040880" y="3739896"/>
            <a:ext cx="4343400" cy="8503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r>
              <a:rPr lang="en-US" sz="950" dirty="0">
                <a:solidFill>
                  <a:srgbClr val="0B1026"/>
                </a:solidFill>
              </a:rPr>
              <a:t>Page title</a:t>
            </a:r>
            <a:endParaRPr lang="en-US" sz="950" dirty="0"/>
          </a:p>
          <a:p>
            <a:r>
              <a:rPr lang="en-US" sz="950" dirty="0">
                <a:solidFill>
                  <a:srgbClr val="0B1026"/>
                </a:solidFill>
              </a:rPr>
              <a:t>Meta description</a:t>
            </a:r>
            <a:endParaRPr lang="en-US" sz="950" dirty="0"/>
          </a:p>
          <a:p>
            <a:r>
              <a:rPr lang="en-US" sz="950" dirty="0">
                <a:solidFill>
                  <a:srgbClr val="0B1026"/>
                </a:solidFill>
              </a:rPr>
              <a:t>Keywords</a:t>
            </a:r>
            <a:endParaRPr lang="en-US" sz="950" dirty="0"/>
          </a:p>
          <a:p>
            <a:r>
              <a:rPr lang="en-US" sz="950" dirty="0">
                <a:solidFill>
                  <a:srgbClr val="0B1026"/>
                </a:solidFill>
              </a:rPr>
              <a:t>Analytics / report</a:t>
            </a:r>
            <a:endParaRPr lang="en-US" sz="950" dirty="0"/>
          </a:p>
        </p:txBody>
      </p:sp>
      <p:sp>
        <p:nvSpPr>
          <p:cNvPr id="25" name="Shape 23"/>
          <p:cNvSpPr/>
          <p:nvPr/>
        </p:nvSpPr>
        <p:spPr>
          <a:xfrm>
            <a:off x="731520" y="5596128"/>
            <a:ext cx="10789920" cy="0"/>
          </a:xfrm>
          <a:prstGeom prst="line">
            <a:avLst/>
          </a:prstGeom>
          <a:noFill/>
          <a:ln w="12700">
            <a:solidFill>
              <a:srgbClr val="DDE8F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1005840" y="5806440"/>
            <a:ext cx="10241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5204A"/>
                </a:solidFill>
              </a:rPr>
              <a:t>Validation rule: if one item is missing, the participant fixes it before the final presentation.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502920" y="6492240"/>
            <a:ext cx="292608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7A8BA8"/>
                </a:solidFill>
              </a:rPr>
              <a:t>Web Creation Program • Week 5–6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92608"/>
            <a:ext cx="8138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15204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Two Build Options for Final Delivery</a:t>
            </a:r>
            <a:endParaRPr lang="en-US" sz="2300" dirty="0"/>
          </a:p>
        </p:txBody>
      </p:sp>
      <p:sp>
        <p:nvSpPr>
          <p:cNvPr id="4" name="Text 2"/>
          <p:cNvSpPr/>
          <p:nvPr/>
        </p:nvSpPr>
        <p:spPr>
          <a:xfrm>
            <a:off x="530352" y="704088"/>
            <a:ext cx="80467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4748B"/>
                </a:solidFill>
              </a:rPr>
              <a:t>Each participant chooses one clear path and documents the workflow.</a:t>
            </a:r>
            <a:endParaRPr lang="en-US" sz="950" dirty="0"/>
          </a:p>
        </p:txBody>
      </p:sp>
      <p:sp>
        <p:nvSpPr>
          <p:cNvPr id="5" name="Shape 3"/>
          <p:cNvSpPr/>
          <p:nvPr/>
        </p:nvSpPr>
        <p:spPr>
          <a:xfrm>
            <a:off x="777240" y="1188720"/>
            <a:ext cx="5120640" cy="4251960"/>
          </a:xfrm>
          <a:prstGeom prst="roundRect">
            <a:avLst>
              <a:gd name="adj" fmla="val 2581"/>
            </a:avLst>
          </a:prstGeom>
          <a:solidFill>
            <a:srgbClr val="F7FBFF"/>
          </a:solidFill>
          <a:ln w="12700">
            <a:solidFill>
              <a:srgbClr val="BFE7EF"/>
            </a:solidFill>
            <a:prstDash val="solid"/>
          </a:ln>
          <a:effectLst>
            <a:outerShdw sx="100000" sy="100000" kx="0" ky="0" algn="bl" rotWithShape="0" blurRad="25400" dist="12700" dir="2700000">
              <a:srgbClr val="2B3A67">
                <a:alpha val="12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1097280" y="1600200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2BFD0"/>
                </a:solidFill>
              </a:rPr>
              <a:t>Option A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1097280" y="1920240"/>
            <a:ext cx="4206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300" b="1" dirty="0">
                <a:solidFill>
                  <a:srgbClr val="15204A"/>
                </a:solidFill>
              </a:rPr>
              <a:t>Google AI Studio + Antigravity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1143000" y="2606040"/>
            <a:ext cx="201168" cy="201168"/>
          </a:xfrm>
          <a:prstGeom prst="ellipse">
            <a:avLst/>
          </a:prstGeom>
          <a:solidFill>
            <a:srgbClr val="12BFD0"/>
          </a:solidFill>
          <a:ln w="12700">
            <a:solidFill>
              <a:srgbClr val="12BFD0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179576" y="2628900"/>
            <a:ext cx="109728" cy="731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FFFFFF"/>
                </a:solidFill>
              </a:rPr>
              <a:t>✓</a:t>
            </a:r>
            <a:endParaRPr lang="en-US" sz="700" dirty="0"/>
          </a:p>
        </p:txBody>
      </p:sp>
      <p:sp>
        <p:nvSpPr>
          <p:cNvPr id="10" name="Text 8"/>
          <p:cNvSpPr/>
          <p:nvPr/>
        </p:nvSpPr>
        <p:spPr>
          <a:xfrm>
            <a:off x="1444752" y="2587752"/>
            <a:ext cx="4160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0B1026"/>
                </a:solidFill>
              </a:rPr>
              <a:t>Generate frontend from Figma/prompt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1143000" y="3044952"/>
            <a:ext cx="201168" cy="201168"/>
          </a:xfrm>
          <a:prstGeom prst="ellipse">
            <a:avLst/>
          </a:prstGeom>
          <a:solidFill>
            <a:srgbClr val="12BFD0"/>
          </a:solidFill>
          <a:ln w="12700">
            <a:solidFill>
              <a:srgbClr val="12BFD0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179576" y="3067812"/>
            <a:ext cx="109728" cy="731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FFFFFF"/>
                </a:solidFill>
              </a:rPr>
              <a:t>✓</a:t>
            </a:r>
            <a:endParaRPr lang="en-US" sz="700" dirty="0"/>
          </a:p>
        </p:txBody>
      </p:sp>
      <p:sp>
        <p:nvSpPr>
          <p:cNvPr id="13" name="Text 11"/>
          <p:cNvSpPr/>
          <p:nvPr/>
        </p:nvSpPr>
        <p:spPr>
          <a:xfrm>
            <a:off x="1444752" y="3026664"/>
            <a:ext cx="4160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0B1026"/>
                </a:solidFill>
              </a:rPr>
              <a:t>Create backend/admin logic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1143000" y="3483864"/>
            <a:ext cx="201168" cy="201168"/>
          </a:xfrm>
          <a:prstGeom prst="ellipse">
            <a:avLst/>
          </a:prstGeom>
          <a:solidFill>
            <a:srgbClr val="12BFD0"/>
          </a:solidFill>
          <a:ln w="12700">
            <a:solidFill>
              <a:srgbClr val="12BFD0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179576" y="3506724"/>
            <a:ext cx="109728" cy="731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FFFFFF"/>
                </a:solidFill>
              </a:rPr>
              <a:t>✓</a:t>
            </a:r>
            <a:endParaRPr lang="en-US" sz="700" dirty="0"/>
          </a:p>
        </p:txBody>
      </p:sp>
      <p:sp>
        <p:nvSpPr>
          <p:cNvPr id="16" name="Text 14"/>
          <p:cNvSpPr/>
          <p:nvPr/>
        </p:nvSpPr>
        <p:spPr>
          <a:xfrm>
            <a:off x="1444752" y="3465576"/>
            <a:ext cx="4160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0B1026"/>
                </a:solidFill>
              </a:rPr>
              <a:t>Connect forms and database needs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1143000" y="3922776"/>
            <a:ext cx="201168" cy="201168"/>
          </a:xfrm>
          <a:prstGeom prst="ellipse">
            <a:avLst/>
          </a:prstGeom>
          <a:solidFill>
            <a:srgbClr val="12BFD0"/>
          </a:solidFill>
          <a:ln w="12700">
            <a:solidFill>
              <a:srgbClr val="12BFD0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1179576" y="3945636"/>
            <a:ext cx="109728" cy="731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FFFFFF"/>
                </a:solidFill>
              </a:rPr>
              <a:t>✓</a:t>
            </a:r>
            <a:endParaRPr lang="en-US" sz="700" dirty="0"/>
          </a:p>
        </p:txBody>
      </p:sp>
      <p:sp>
        <p:nvSpPr>
          <p:cNvPr id="19" name="Text 17"/>
          <p:cNvSpPr/>
          <p:nvPr/>
        </p:nvSpPr>
        <p:spPr>
          <a:xfrm>
            <a:off x="1444752" y="3904488"/>
            <a:ext cx="4160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0B1026"/>
                </a:solidFill>
              </a:rPr>
              <a:t>Export or deploy the working project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6309360" y="1188720"/>
            <a:ext cx="5120640" cy="4251960"/>
          </a:xfrm>
          <a:prstGeom prst="roundRect">
            <a:avLst>
              <a:gd name="adj" fmla="val 2581"/>
            </a:avLst>
          </a:prstGeom>
          <a:solidFill>
            <a:srgbClr val="FFF8F2"/>
          </a:solidFill>
          <a:ln w="12700">
            <a:solidFill>
              <a:srgbClr val="FFD8B8"/>
            </a:solidFill>
            <a:prstDash val="solid"/>
          </a:ln>
          <a:effectLst>
            <a:outerShdw sx="100000" sy="100000" kx="0" ky="0" algn="bl" rotWithShape="0" blurRad="25400" dist="12700" dir="2700000">
              <a:srgbClr val="2B3A67">
                <a:alpha val="12000"/>
              </a:srgbClr>
            </a:outerShdw>
          </a:effectLst>
        </p:spPr>
      </p:sp>
      <p:sp>
        <p:nvSpPr>
          <p:cNvPr id="21" name="Text 19"/>
          <p:cNvSpPr/>
          <p:nvPr/>
        </p:nvSpPr>
        <p:spPr>
          <a:xfrm>
            <a:off x="6629400" y="1600200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97316"/>
                </a:solidFill>
              </a:rPr>
              <a:t>Option B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6629400" y="1920240"/>
            <a:ext cx="4206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300" b="1" dirty="0">
                <a:solidFill>
                  <a:srgbClr val="15204A"/>
                </a:solidFill>
              </a:rPr>
              <a:t>WordPress Solution</a:t>
            </a:r>
            <a:endParaRPr lang="en-US" sz="2300" dirty="0"/>
          </a:p>
        </p:txBody>
      </p:sp>
      <p:sp>
        <p:nvSpPr>
          <p:cNvPr id="23" name="Shape 21"/>
          <p:cNvSpPr/>
          <p:nvPr/>
        </p:nvSpPr>
        <p:spPr>
          <a:xfrm>
            <a:off x="6675120" y="2606040"/>
            <a:ext cx="201168" cy="201168"/>
          </a:xfrm>
          <a:prstGeom prst="ellipse">
            <a:avLst/>
          </a:prstGeom>
          <a:solidFill>
            <a:srgbClr val="F97316"/>
          </a:solidFill>
          <a:ln w="12700">
            <a:solidFill>
              <a:srgbClr val="F97316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711696" y="2628900"/>
            <a:ext cx="109728" cy="731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FFFFFF"/>
                </a:solidFill>
              </a:rPr>
              <a:t>✓</a:t>
            </a:r>
            <a:endParaRPr lang="en-US" sz="700" dirty="0"/>
          </a:p>
        </p:txBody>
      </p:sp>
      <p:sp>
        <p:nvSpPr>
          <p:cNvPr id="25" name="Text 23"/>
          <p:cNvSpPr/>
          <p:nvPr/>
        </p:nvSpPr>
        <p:spPr>
          <a:xfrm>
            <a:off x="6976872" y="2587752"/>
            <a:ext cx="4160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0B1026"/>
                </a:solidFill>
              </a:rPr>
              <a:t>Build pages with a theme or blocks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6675120" y="3044952"/>
            <a:ext cx="201168" cy="201168"/>
          </a:xfrm>
          <a:prstGeom prst="ellipse">
            <a:avLst/>
          </a:prstGeom>
          <a:solidFill>
            <a:srgbClr val="F97316"/>
          </a:solidFill>
          <a:ln w="12700">
            <a:solidFill>
              <a:srgbClr val="F9731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711696" y="3067812"/>
            <a:ext cx="109728" cy="731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FFFFFF"/>
                </a:solidFill>
              </a:rPr>
              <a:t>✓</a:t>
            </a:r>
            <a:endParaRPr lang="en-US" sz="700" dirty="0"/>
          </a:p>
        </p:txBody>
      </p:sp>
      <p:sp>
        <p:nvSpPr>
          <p:cNvPr id="28" name="Text 26"/>
          <p:cNvSpPr/>
          <p:nvPr/>
        </p:nvSpPr>
        <p:spPr>
          <a:xfrm>
            <a:off x="6976872" y="3026664"/>
            <a:ext cx="4160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0B1026"/>
                </a:solidFill>
              </a:rPr>
              <a:t>Add forms, posts, products or services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6675120" y="3483864"/>
            <a:ext cx="201168" cy="201168"/>
          </a:xfrm>
          <a:prstGeom prst="ellipse">
            <a:avLst/>
          </a:prstGeom>
          <a:solidFill>
            <a:srgbClr val="F97316"/>
          </a:solidFill>
          <a:ln w="12700">
            <a:solidFill>
              <a:srgbClr val="F97316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6711696" y="3506724"/>
            <a:ext cx="109728" cy="731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FFFFFF"/>
                </a:solidFill>
              </a:rPr>
              <a:t>✓</a:t>
            </a:r>
            <a:endParaRPr lang="en-US" sz="700" dirty="0"/>
          </a:p>
        </p:txBody>
      </p:sp>
      <p:sp>
        <p:nvSpPr>
          <p:cNvPr id="31" name="Text 29"/>
          <p:cNvSpPr/>
          <p:nvPr/>
        </p:nvSpPr>
        <p:spPr>
          <a:xfrm>
            <a:off x="6976872" y="3465576"/>
            <a:ext cx="4160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0B1026"/>
                </a:solidFill>
              </a:rPr>
              <a:t>Install essential plugins only</a:t>
            </a:r>
            <a:endParaRPr lang="en-US" sz="1050" dirty="0"/>
          </a:p>
        </p:txBody>
      </p:sp>
      <p:sp>
        <p:nvSpPr>
          <p:cNvPr id="32" name="Shape 30"/>
          <p:cNvSpPr/>
          <p:nvPr/>
        </p:nvSpPr>
        <p:spPr>
          <a:xfrm>
            <a:off x="6675120" y="3922776"/>
            <a:ext cx="201168" cy="201168"/>
          </a:xfrm>
          <a:prstGeom prst="ellipse">
            <a:avLst/>
          </a:prstGeom>
          <a:solidFill>
            <a:srgbClr val="F97316"/>
          </a:solidFill>
          <a:ln w="12700">
            <a:solidFill>
              <a:srgbClr val="F97316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711696" y="3945636"/>
            <a:ext cx="109728" cy="731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FFFFFF"/>
                </a:solidFill>
              </a:rPr>
              <a:t>✓</a:t>
            </a:r>
            <a:endParaRPr lang="en-US" sz="700" dirty="0"/>
          </a:p>
        </p:txBody>
      </p:sp>
      <p:sp>
        <p:nvSpPr>
          <p:cNvPr id="34" name="Text 32"/>
          <p:cNvSpPr/>
          <p:nvPr/>
        </p:nvSpPr>
        <p:spPr>
          <a:xfrm>
            <a:off x="6976872" y="3904488"/>
            <a:ext cx="4160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0B1026"/>
                </a:solidFill>
              </a:rPr>
              <a:t>Publish with domain and hosting</a:t>
            </a:r>
            <a:endParaRPr lang="en-US" sz="1050" dirty="0"/>
          </a:p>
        </p:txBody>
      </p:sp>
      <p:sp>
        <p:nvSpPr>
          <p:cNvPr id="35" name="Text 33"/>
          <p:cNvSpPr/>
          <p:nvPr/>
        </p:nvSpPr>
        <p:spPr>
          <a:xfrm>
            <a:off x="502920" y="6492240"/>
            <a:ext cx="292608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7A8BA8"/>
                </a:solidFill>
              </a:rPr>
              <a:t>Web Creation Program • Week 5–6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92608"/>
            <a:ext cx="8138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15204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Final Participant Presentation</a:t>
            </a:r>
            <a:endParaRPr lang="en-US" sz="2300" dirty="0"/>
          </a:p>
        </p:txBody>
      </p:sp>
      <p:sp>
        <p:nvSpPr>
          <p:cNvPr id="4" name="Text 2"/>
          <p:cNvSpPr/>
          <p:nvPr/>
        </p:nvSpPr>
        <p:spPr>
          <a:xfrm>
            <a:off x="530352" y="704088"/>
            <a:ext cx="80467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4748B"/>
                </a:solidFill>
              </a:rPr>
              <a:t>A simple structure for the final 5-minute demo.</a:t>
            </a:r>
            <a:endParaRPr lang="en-US" sz="950" dirty="0"/>
          </a:p>
        </p:txBody>
      </p:sp>
      <p:sp>
        <p:nvSpPr>
          <p:cNvPr id="5" name="Shape 3"/>
          <p:cNvSpPr/>
          <p:nvPr/>
        </p:nvSpPr>
        <p:spPr>
          <a:xfrm>
            <a:off x="1417320" y="1371600"/>
            <a:ext cx="658368" cy="658368"/>
          </a:xfrm>
          <a:prstGeom prst="ellipse">
            <a:avLst/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581912" y="1554480"/>
            <a:ext cx="27432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1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2121408" y="1700784"/>
            <a:ext cx="758952" cy="0"/>
          </a:xfrm>
          <a:prstGeom prst="line">
            <a:avLst/>
          </a:prstGeom>
          <a:noFill/>
          <a:ln w="12700">
            <a:solidFill>
              <a:srgbClr val="9CB7E7"/>
            </a:solidFill>
            <a:prstDash val="solid"/>
            <a:headEnd type="none"/>
            <a:tailEnd type="triangle"/>
          </a:ln>
        </p:spPr>
      </p:sp>
      <p:sp>
        <p:nvSpPr>
          <p:cNvPr id="8" name="Text 6"/>
          <p:cNvSpPr/>
          <p:nvPr/>
        </p:nvSpPr>
        <p:spPr>
          <a:xfrm>
            <a:off x="822960" y="2331720"/>
            <a:ext cx="1828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5204A"/>
                </a:solidFill>
              </a:rPr>
              <a:t>Problem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777240" y="2743200"/>
            <a:ext cx="1920240" cy="7315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050" dirty="0">
                <a:solidFill>
                  <a:srgbClr val="64748B"/>
                </a:solidFill>
              </a:rPr>
              <a:t>What business need are you solving?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3657600" y="1371600"/>
            <a:ext cx="658368" cy="658368"/>
          </a:xfrm>
          <a:prstGeom prst="ellipse">
            <a:avLst/>
          </a:prstGeom>
          <a:solidFill>
            <a:srgbClr val="12BFD0"/>
          </a:solidFill>
          <a:ln w="12700">
            <a:solidFill>
              <a:srgbClr val="12BFD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822192" y="1554480"/>
            <a:ext cx="27432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2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4361688" y="1700784"/>
            <a:ext cx="758952" cy="0"/>
          </a:xfrm>
          <a:prstGeom prst="line">
            <a:avLst/>
          </a:prstGeom>
          <a:noFill/>
          <a:ln w="12700">
            <a:solidFill>
              <a:srgbClr val="9CB7E7"/>
            </a:solidFill>
            <a:prstDash val="solid"/>
            <a:headEnd type="none"/>
            <a:tailEnd type="triangle"/>
          </a:ln>
        </p:spPr>
      </p:sp>
      <p:sp>
        <p:nvSpPr>
          <p:cNvPr id="13" name="Text 11"/>
          <p:cNvSpPr/>
          <p:nvPr/>
        </p:nvSpPr>
        <p:spPr>
          <a:xfrm>
            <a:off x="3063240" y="2331720"/>
            <a:ext cx="1828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5204A"/>
                </a:solidFill>
              </a:rPr>
              <a:t>Identity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017520" y="2743200"/>
            <a:ext cx="1920240" cy="7315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050" dirty="0">
                <a:solidFill>
                  <a:srgbClr val="64748B"/>
                </a:solidFill>
              </a:rPr>
              <a:t>Show logo, colors, tone, audience.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5897880" y="1371600"/>
            <a:ext cx="658368" cy="658368"/>
          </a:xfrm>
          <a:prstGeom prst="ellipse">
            <a:avLst/>
          </a:prstGeom>
          <a:solidFill>
            <a:srgbClr val="6D4AFF"/>
          </a:solidFill>
          <a:ln w="12700">
            <a:solidFill>
              <a:srgbClr val="6D4AF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062472" y="1554480"/>
            <a:ext cx="27432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3</a:t>
            </a:r>
            <a:endParaRPr lang="en-US" sz="1400" dirty="0"/>
          </a:p>
        </p:txBody>
      </p:sp>
      <p:sp>
        <p:nvSpPr>
          <p:cNvPr id="17" name="Shape 15"/>
          <p:cNvSpPr/>
          <p:nvPr/>
        </p:nvSpPr>
        <p:spPr>
          <a:xfrm>
            <a:off x="6601968" y="1700784"/>
            <a:ext cx="758952" cy="0"/>
          </a:xfrm>
          <a:prstGeom prst="line">
            <a:avLst/>
          </a:prstGeom>
          <a:noFill/>
          <a:ln w="12700">
            <a:solidFill>
              <a:srgbClr val="9CB7E7"/>
            </a:solidFill>
            <a:prstDash val="solid"/>
            <a:headEnd type="none"/>
            <a:tailEnd type="triangle"/>
          </a:ln>
        </p:spPr>
      </p:sp>
      <p:sp>
        <p:nvSpPr>
          <p:cNvPr id="18" name="Text 16"/>
          <p:cNvSpPr/>
          <p:nvPr/>
        </p:nvSpPr>
        <p:spPr>
          <a:xfrm>
            <a:off x="5303520" y="2331720"/>
            <a:ext cx="1828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5204A"/>
                </a:solidFill>
              </a:rPr>
              <a:t>Website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5257800" y="2743200"/>
            <a:ext cx="1920240" cy="7315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050" dirty="0">
                <a:solidFill>
                  <a:srgbClr val="64748B"/>
                </a:solidFill>
              </a:rPr>
              <a:t>Walk through pages and actions.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8138160" y="1371600"/>
            <a:ext cx="658368" cy="658368"/>
          </a:xfrm>
          <a:prstGeom prst="ellipse">
            <a:avLst/>
          </a:prstGeom>
          <a:solidFill>
            <a:srgbClr val="16A34A"/>
          </a:solidFill>
          <a:ln w="12700">
            <a:solidFill>
              <a:srgbClr val="16A34A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302752" y="1554480"/>
            <a:ext cx="27432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4</a:t>
            </a:r>
            <a:endParaRPr lang="en-US" sz="1400" dirty="0"/>
          </a:p>
        </p:txBody>
      </p:sp>
      <p:sp>
        <p:nvSpPr>
          <p:cNvPr id="22" name="Shape 20"/>
          <p:cNvSpPr/>
          <p:nvPr/>
        </p:nvSpPr>
        <p:spPr>
          <a:xfrm>
            <a:off x="8842248" y="1700784"/>
            <a:ext cx="758952" cy="0"/>
          </a:xfrm>
          <a:prstGeom prst="line">
            <a:avLst/>
          </a:prstGeom>
          <a:noFill/>
          <a:ln w="12700">
            <a:solidFill>
              <a:srgbClr val="9CB7E7"/>
            </a:solidFill>
            <a:prstDash val="solid"/>
            <a:headEnd type="none"/>
            <a:tailEnd type="triangle"/>
          </a:ln>
        </p:spPr>
      </p:sp>
      <p:sp>
        <p:nvSpPr>
          <p:cNvPr id="23" name="Text 21"/>
          <p:cNvSpPr/>
          <p:nvPr/>
        </p:nvSpPr>
        <p:spPr>
          <a:xfrm>
            <a:off x="7543800" y="2331720"/>
            <a:ext cx="1828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5204A"/>
                </a:solidFill>
              </a:rPr>
              <a:t>System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7498080" y="2743200"/>
            <a:ext cx="1920240" cy="7315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050" dirty="0">
                <a:solidFill>
                  <a:srgbClr val="64748B"/>
                </a:solidFill>
              </a:rPr>
              <a:t>Explain admin, forms, backend or CMS.</a:t>
            </a:r>
            <a:endParaRPr lang="en-US" sz="1050" dirty="0"/>
          </a:p>
        </p:txBody>
      </p:sp>
      <p:sp>
        <p:nvSpPr>
          <p:cNvPr id="25" name="Shape 23"/>
          <p:cNvSpPr/>
          <p:nvPr/>
        </p:nvSpPr>
        <p:spPr>
          <a:xfrm>
            <a:off x="10378440" y="1371600"/>
            <a:ext cx="658368" cy="658368"/>
          </a:xfrm>
          <a:prstGeom prst="ellipse">
            <a:avLst/>
          </a:prstGeom>
          <a:solidFill>
            <a:srgbClr val="F97316"/>
          </a:solidFill>
          <a:ln w="12700">
            <a:solidFill>
              <a:srgbClr val="F9731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10543032" y="1554480"/>
            <a:ext cx="27432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5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9784080" y="2331720"/>
            <a:ext cx="1828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5204A"/>
                </a:solidFill>
              </a:rPr>
              <a:t>Marketing</a:t>
            </a:r>
            <a:endParaRPr lang="en-US" sz="1500" dirty="0"/>
          </a:p>
        </p:txBody>
      </p:sp>
      <p:sp>
        <p:nvSpPr>
          <p:cNvPr id="28" name="Text 26"/>
          <p:cNvSpPr/>
          <p:nvPr/>
        </p:nvSpPr>
        <p:spPr>
          <a:xfrm>
            <a:off x="9738360" y="2743200"/>
            <a:ext cx="1920240" cy="7315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050" dirty="0">
                <a:solidFill>
                  <a:srgbClr val="64748B"/>
                </a:solidFill>
              </a:rPr>
              <a:t>Show SEO, social plan and next steps.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960120" y="4709160"/>
            <a:ext cx="10149840" cy="786384"/>
          </a:xfrm>
          <a:prstGeom prst="roundRect">
            <a:avLst>
              <a:gd name="adj" fmla="val 11628"/>
            </a:avLst>
          </a:prstGeom>
          <a:solidFill>
            <a:srgbClr val="F5F8FF"/>
          </a:solidFill>
          <a:ln w="12700">
            <a:solidFill>
              <a:srgbClr val="DDE8F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1143000" y="5010912"/>
            <a:ext cx="9784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5204A"/>
                </a:solidFill>
              </a:rPr>
              <a:t>Deliverables: final website link or exported file + prompt history + identity board + launch checklist + short marketing plan.</a:t>
            </a:r>
            <a:endParaRPr lang="en-US" sz="1400" dirty="0"/>
          </a:p>
        </p:txBody>
      </p:sp>
      <p:sp>
        <p:nvSpPr>
          <p:cNvPr id="31" name="Text 29"/>
          <p:cNvSpPr/>
          <p:nvPr/>
        </p:nvSpPr>
        <p:spPr>
          <a:xfrm>
            <a:off x="502920" y="6492240"/>
            <a:ext cx="292608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7A8BA8"/>
                </a:solidFill>
              </a:rPr>
              <a:t>Web Creation Program • Week 5–6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3" name="Image 0" descr="/mnt/data/wide_clean_tech_marketing_illustration_hero_imag.png">    </p:cNvPr>
          <p:cNvPicPr>
            <a:picLocks noChangeAspect="1"/>
          </p:cNvPicPr>
          <p:nvPr/>
        </p:nvPicPr>
        <p:blipFill>
          <a:blip r:embed="rId1"/>
          <a:srcRect l="25124" r="25124" t="0" b="0"/>
          <a:stretch/>
        </p:blipFill>
        <p:spPr>
          <a:xfrm>
            <a:off x="6126480" y="0"/>
            <a:ext cx="6062472" cy="68580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40080" y="1143000"/>
            <a:ext cx="49377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5204A"/>
                </a:solidFill>
              </a:rPr>
              <a:t>Week 5–6 Outcome</a:t>
            </a:r>
            <a:endParaRPr lang="en-US" sz="2800" dirty="0"/>
          </a:p>
        </p:txBody>
      </p:sp>
      <p:sp>
        <p:nvSpPr>
          <p:cNvPr id="5" name="Text 2"/>
          <p:cNvSpPr/>
          <p:nvPr/>
        </p:nvSpPr>
        <p:spPr>
          <a:xfrm>
            <a:off x="658368" y="1737360"/>
            <a:ext cx="47548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64748B"/>
                </a:solidFill>
              </a:rPr>
              <a:t>Each participant finishes with a complete digital project, not only a design.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749808" y="2542032"/>
            <a:ext cx="201168" cy="201168"/>
          </a:xfrm>
          <a:prstGeom prst="ellipse">
            <a:avLst/>
          </a:prstGeom>
          <a:solidFill>
            <a:srgbClr val="6D4AFF"/>
          </a:solidFill>
          <a:ln w="12700">
            <a:solidFill>
              <a:srgbClr val="6D4AFF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786384" y="2564892"/>
            <a:ext cx="109728" cy="731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FFFFFF"/>
                </a:solidFill>
              </a:rPr>
              <a:t>✓</a:t>
            </a:r>
            <a:endParaRPr lang="en-US" sz="700" dirty="0"/>
          </a:p>
        </p:txBody>
      </p:sp>
      <p:sp>
        <p:nvSpPr>
          <p:cNvPr id="8" name="Text 5"/>
          <p:cNvSpPr/>
          <p:nvPr/>
        </p:nvSpPr>
        <p:spPr>
          <a:xfrm>
            <a:off x="1051560" y="2523744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0B1026"/>
                </a:solidFill>
              </a:rPr>
              <a:t>A branded website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749808" y="2980944"/>
            <a:ext cx="201168" cy="201168"/>
          </a:xfrm>
          <a:prstGeom prst="ellipse">
            <a:avLst/>
          </a:prstGeom>
          <a:solidFill>
            <a:srgbClr val="6D4AFF"/>
          </a:solidFill>
          <a:ln w="12700">
            <a:solidFill>
              <a:srgbClr val="6D4AFF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786384" y="3003804"/>
            <a:ext cx="109728" cy="731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FFFFFF"/>
                </a:solidFill>
              </a:rPr>
              <a:t>✓</a:t>
            </a:r>
            <a:endParaRPr lang="en-US" sz="700" dirty="0"/>
          </a:p>
        </p:txBody>
      </p:sp>
      <p:sp>
        <p:nvSpPr>
          <p:cNvPr id="11" name="Text 8"/>
          <p:cNvSpPr/>
          <p:nvPr/>
        </p:nvSpPr>
        <p:spPr>
          <a:xfrm>
            <a:off x="1051560" y="2962656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0B1026"/>
                </a:solidFill>
              </a:rPr>
              <a:t>Working buttons/forms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749808" y="3419856"/>
            <a:ext cx="201168" cy="201168"/>
          </a:xfrm>
          <a:prstGeom prst="ellipse">
            <a:avLst/>
          </a:prstGeom>
          <a:solidFill>
            <a:srgbClr val="6D4AFF"/>
          </a:solidFill>
          <a:ln w="12700">
            <a:solidFill>
              <a:srgbClr val="6D4AFF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786384" y="3442716"/>
            <a:ext cx="109728" cy="731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FFFFFF"/>
                </a:solidFill>
              </a:rPr>
              <a:t>✓</a:t>
            </a:r>
            <a:endParaRPr lang="en-US" sz="700" dirty="0"/>
          </a:p>
        </p:txBody>
      </p:sp>
      <p:sp>
        <p:nvSpPr>
          <p:cNvPr id="14" name="Text 11"/>
          <p:cNvSpPr/>
          <p:nvPr/>
        </p:nvSpPr>
        <p:spPr>
          <a:xfrm>
            <a:off x="1051560" y="3401568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0B1026"/>
                </a:solidFill>
              </a:rPr>
              <a:t>Admin or CMS logic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749808" y="3858768"/>
            <a:ext cx="201168" cy="201168"/>
          </a:xfrm>
          <a:prstGeom prst="ellipse">
            <a:avLst/>
          </a:prstGeom>
          <a:solidFill>
            <a:srgbClr val="6D4AFF"/>
          </a:solidFill>
          <a:ln w="12700">
            <a:solidFill>
              <a:srgbClr val="6D4AFF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786384" y="3881628"/>
            <a:ext cx="109728" cy="731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FFFFFF"/>
                </a:solidFill>
              </a:rPr>
              <a:t>✓</a:t>
            </a:r>
            <a:endParaRPr lang="en-US" sz="700" dirty="0"/>
          </a:p>
        </p:txBody>
      </p:sp>
      <p:sp>
        <p:nvSpPr>
          <p:cNvPr id="17" name="Text 14"/>
          <p:cNvSpPr/>
          <p:nvPr/>
        </p:nvSpPr>
        <p:spPr>
          <a:xfrm>
            <a:off x="1051560" y="3840480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0B1026"/>
                </a:solidFill>
              </a:rPr>
              <a:t>Basic SEO setup</a:t>
            </a:r>
            <a:endParaRPr lang="en-US" sz="1050" dirty="0"/>
          </a:p>
        </p:txBody>
      </p:sp>
      <p:sp>
        <p:nvSpPr>
          <p:cNvPr id="18" name="Shape 15"/>
          <p:cNvSpPr/>
          <p:nvPr/>
        </p:nvSpPr>
        <p:spPr>
          <a:xfrm>
            <a:off x="749808" y="4297680"/>
            <a:ext cx="201168" cy="201168"/>
          </a:xfrm>
          <a:prstGeom prst="ellipse">
            <a:avLst/>
          </a:prstGeom>
          <a:solidFill>
            <a:srgbClr val="6D4AFF"/>
          </a:solidFill>
          <a:ln w="12700">
            <a:solidFill>
              <a:srgbClr val="6D4AFF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786384" y="4320540"/>
            <a:ext cx="109728" cy="731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FFFFFF"/>
                </a:solidFill>
              </a:rPr>
              <a:t>✓</a:t>
            </a:r>
            <a:endParaRPr lang="en-US" sz="700" dirty="0"/>
          </a:p>
        </p:txBody>
      </p:sp>
      <p:sp>
        <p:nvSpPr>
          <p:cNvPr id="20" name="Text 17"/>
          <p:cNvSpPr/>
          <p:nvPr/>
        </p:nvSpPr>
        <p:spPr>
          <a:xfrm>
            <a:off x="1051560" y="4279392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0B1026"/>
                </a:solidFill>
              </a:rPr>
              <a:t>Launch checklist</a:t>
            </a:r>
            <a:endParaRPr lang="en-US" sz="1050" dirty="0"/>
          </a:p>
        </p:txBody>
      </p:sp>
      <p:sp>
        <p:nvSpPr>
          <p:cNvPr id="21" name="Shape 18"/>
          <p:cNvSpPr/>
          <p:nvPr/>
        </p:nvSpPr>
        <p:spPr>
          <a:xfrm>
            <a:off x="749808" y="4736592"/>
            <a:ext cx="201168" cy="201168"/>
          </a:xfrm>
          <a:prstGeom prst="ellipse">
            <a:avLst/>
          </a:prstGeom>
          <a:solidFill>
            <a:srgbClr val="6D4AFF"/>
          </a:solidFill>
          <a:ln w="12700">
            <a:solidFill>
              <a:srgbClr val="6D4AFF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786384" y="4759452"/>
            <a:ext cx="109728" cy="731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FFFFFF"/>
                </a:solidFill>
              </a:rPr>
              <a:t>✓</a:t>
            </a:r>
            <a:endParaRPr lang="en-US" sz="700" dirty="0"/>
          </a:p>
        </p:txBody>
      </p:sp>
      <p:sp>
        <p:nvSpPr>
          <p:cNvPr id="23" name="Text 20"/>
          <p:cNvSpPr/>
          <p:nvPr/>
        </p:nvSpPr>
        <p:spPr>
          <a:xfrm>
            <a:off x="1051560" y="4718304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0B1026"/>
                </a:solidFill>
              </a:rPr>
              <a:t>Final demo</a:t>
            </a:r>
            <a:endParaRPr lang="en-US" sz="1050" dirty="0"/>
          </a:p>
        </p:txBody>
      </p:sp>
      <p:sp>
        <p:nvSpPr>
          <p:cNvPr id="24" name="Shape 21"/>
          <p:cNvSpPr/>
          <p:nvPr/>
        </p:nvSpPr>
        <p:spPr>
          <a:xfrm>
            <a:off x="685800" y="5349240"/>
            <a:ext cx="1554480" cy="310896"/>
          </a:xfrm>
          <a:prstGeom prst="roundRect">
            <a:avLst>
              <a:gd name="adj" fmla="val 23529"/>
            </a:avLst>
          </a:prstGeom>
          <a:solidFill>
            <a:srgbClr val="6D4AFF"/>
          </a:solidFill>
          <a:ln w="12700">
            <a:solidFill>
              <a:srgbClr val="6D4AFF"/>
            </a:solidFill>
            <a:prstDash val="solid"/>
          </a:ln>
          <a:effectLst>
            <a:outerShdw sx="100000" sy="100000" kx="0" ky="0" algn="bl" rotWithShape="0" blurRad="19050" dist="10160" dir="2700000">
              <a:srgbClr val="000000">
                <a:alpha val="10000"/>
              </a:srgbClr>
            </a:outerShdw>
          </a:effectLst>
        </p:spPr>
      </p:sp>
      <p:sp>
        <p:nvSpPr>
          <p:cNvPr id="25" name="Text 22"/>
          <p:cNvSpPr/>
          <p:nvPr/>
        </p:nvSpPr>
        <p:spPr>
          <a:xfrm>
            <a:off x="731520" y="5426964"/>
            <a:ext cx="14630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</a:rPr>
              <a:t>Ready to present</a:t>
            </a:r>
            <a:endParaRPr lang="en-US" sz="850" dirty="0"/>
          </a:p>
        </p:txBody>
      </p:sp>
      <p:sp>
        <p:nvSpPr>
          <p:cNvPr id="26" name="Shape 23"/>
          <p:cNvSpPr/>
          <p:nvPr/>
        </p:nvSpPr>
        <p:spPr>
          <a:xfrm>
            <a:off x="2423160" y="5349240"/>
            <a:ext cx="1554480" cy="310896"/>
          </a:xfrm>
          <a:prstGeom prst="roundRect">
            <a:avLst>
              <a:gd name="adj" fmla="val 23529"/>
            </a:avLst>
          </a:prstGeom>
          <a:solidFill>
            <a:srgbClr val="12BFD0"/>
          </a:solidFill>
          <a:ln w="12700">
            <a:solidFill>
              <a:srgbClr val="12BFD0"/>
            </a:solidFill>
            <a:prstDash val="solid"/>
          </a:ln>
          <a:effectLst>
            <a:outerShdw sx="100000" sy="100000" kx="0" ky="0" algn="bl" rotWithShape="0" blurRad="19050" dist="10160" dir="2700000">
              <a:srgbClr val="000000">
                <a:alpha val="10000"/>
              </a:srgbClr>
            </a:outerShdw>
          </a:effectLst>
        </p:spPr>
      </p:sp>
      <p:sp>
        <p:nvSpPr>
          <p:cNvPr id="27" name="Text 24"/>
          <p:cNvSpPr/>
          <p:nvPr/>
        </p:nvSpPr>
        <p:spPr>
          <a:xfrm>
            <a:off x="2468880" y="5426964"/>
            <a:ext cx="14630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</a:rPr>
              <a:t>Ready to improve</a:t>
            </a:r>
            <a:endParaRPr lang="en-US" sz="850" dirty="0"/>
          </a:p>
        </p:txBody>
      </p:sp>
      <p:sp>
        <p:nvSpPr>
          <p:cNvPr id="28" name="Shape 25"/>
          <p:cNvSpPr/>
          <p:nvPr/>
        </p:nvSpPr>
        <p:spPr>
          <a:xfrm>
            <a:off x="4160520" y="5349240"/>
            <a:ext cx="1600200" cy="310896"/>
          </a:xfrm>
          <a:prstGeom prst="roundRect">
            <a:avLst>
              <a:gd name="adj" fmla="val 23529"/>
            </a:avLst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  <a:effectLst>
            <a:outerShdw sx="100000" sy="100000" kx="0" ky="0" algn="bl" rotWithShape="0" blurRad="19050" dist="10160" dir="2700000">
              <a:srgbClr val="000000">
                <a:alpha val="10000"/>
              </a:srgbClr>
            </a:outerShdw>
          </a:effectLst>
        </p:spPr>
      </p:sp>
      <p:sp>
        <p:nvSpPr>
          <p:cNvPr id="29" name="Text 26"/>
          <p:cNvSpPr/>
          <p:nvPr/>
        </p:nvSpPr>
        <p:spPr>
          <a:xfrm>
            <a:off x="4206240" y="5426964"/>
            <a:ext cx="150876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</a:rPr>
              <a:t>Ready to publish</a:t>
            </a:r>
            <a:endParaRPr lang="en-US" sz="850" dirty="0"/>
          </a:p>
        </p:txBody>
      </p:sp>
      <p:sp>
        <p:nvSpPr>
          <p:cNvPr id="30" name="Text 27"/>
          <p:cNvSpPr/>
          <p:nvPr/>
        </p:nvSpPr>
        <p:spPr>
          <a:xfrm>
            <a:off x="502920" y="6492240"/>
            <a:ext cx="292608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7A8BA8"/>
                </a:solidFill>
              </a:rPr>
              <a:t>Web Creation Program • Week 5–6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ChatGPT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Week 5-6 - Website Testing, Launch and Final Delivery</dc:title>
  <dc:subject>Web Creation Program - Weeks 5 and 6</dc:subject>
  <dc:creator>OpenAI</dc:creator>
  <cp:lastModifiedBy>OpenAI</cp:lastModifiedBy>
  <cp:revision>1</cp:revision>
  <dcterms:created xsi:type="dcterms:W3CDTF">2026-05-06T08:56:03Z</dcterms:created>
  <dcterms:modified xsi:type="dcterms:W3CDTF">2026-05-06T08:56:03Z</dcterms:modified>
</cp:coreProperties>
</file>