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wide_clean_tech_illustration_on_a_white_background.png">    </p:cNvPr>
          <p:cNvPicPr>
            <a:picLocks noChangeAspect="1"/>
          </p:cNvPicPr>
          <p:nvPr/>
        </p:nvPicPr>
        <p:blipFill>
          <a:blip r:embed="rId1"/>
          <a:srcRect l="17094" r="17094" t="0" b="0"/>
          <a:stretch/>
        </p:blipFill>
        <p:spPr>
          <a:xfrm>
            <a:off x="5349240" y="137160"/>
            <a:ext cx="6629400" cy="566928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58368" y="804672"/>
            <a:ext cx="1234440" cy="320040"/>
          </a:xfrm>
          <a:prstGeom prst="rect">
            <a:avLst/>
          </a:prstGeom>
          <a:solidFill>
            <a:srgbClr val="7B3FF2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WEEK 4</a:t>
            </a:r>
            <a:endParaRPr lang="en-US" sz="1300" dirty="0"/>
          </a:p>
        </p:txBody>
      </p:sp>
      <p:sp>
        <p:nvSpPr>
          <p:cNvPr id="4" name="Text 1"/>
          <p:cNvSpPr/>
          <p:nvPr/>
        </p:nvSpPr>
        <p:spPr>
          <a:xfrm>
            <a:off x="658368" y="1298448"/>
            <a:ext cx="44348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300" b="1" dirty="0">
                <a:solidFill>
                  <a:srgbClr val="1A2254"/>
                </a:solidFill>
              </a:rPr>
              <a:t>Backend, Admin Dashboard</a:t>
            </a:r>
            <a:endParaRPr lang="en-US" sz="3300" dirty="0"/>
          </a:p>
          <a:p>
            <a:pPr indent="0" marL="0">
              <a:buNone/>
            </a:pPr>
            <a:r>
              <a:rPr lang="en-US" sz="3300" b="1" dirty="0">
                <a:solidFill>
                  <a:srgbClr val="1A2254"/>
                </a:solidFill>
              </a:rPr>
              <a:t>&amp; Deployment</a:t>
            </a:r>
            <a:endParaRPr lang="en-US" sz="3300" dirty="0"/>
          </a:p>
        </p:txBody>
      </p:sp>
      <p:sp>
        <p:nvSpPr>
          <p:cNvPr id="5" name="Text 2"/>
          <p:cNvSpPr/>
          <p:nvPr/>
        </p:nvSpPr>
        <p:spPr>
          <a:xfrm>
            <a:off x="685800" y="2487168"/>
            <a:ext cx="3977640" cy="65836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450" dirty="0">
                <a:solidFill>
                  <a:srgbClr val="5A6380"/>
                </a:solidFill>
              </a:rPr>
              <a:t>Participants transform their website from a beautiful front-end into a working platform: admin access, database, forms, content management, and publishing.</a:t>
            </a:r>
            <a:endParaRPr lang="en-US" sz="1450" dirty="0"/>
          </a:p>
        </p:txBody>
      </p:sp>
      <p:sp>
        <p:nvSpPr>
          <p:cNvPr id="6" name="Shape 3"/>
          <p:cNvSpPr/>
          <p:nvPr/>
        </p:nvSpPr>
        <p:spPr>
          <a:xfrm>
            <a:off x="685800" y="3401568"/>
            <a:ext cx="2560320" cy="292608"/>
          </a:xfrm>
          <a:prstGeom prst="roundRect">
            <a:avLst>
              <a:gd name="adj" fmla="val 21875"/>
            </a:avLst>
          </a:prstGeom>
          <a:solidFill>
            <a:srgbClr val="00A99D"/>
          </a:solidFill>
          <a:ln w="12700">
            <a:solidFill>
              <a:srgbClr val="00A99D">
                <a:alpha val="0"/>
              </a:srgbClr>
            </a:solidFill>
            <a:prstDash val="solid"/>
          </a:ln>
          <a:effectLst>
            <a:outerShdw sx="100000" sy="100000" kx="0" ky="0" algn="bl" rotWithShape="0" blurRad="12700" dist="12700" dir="2700000">
              <a:srgbClr val="DCE2FF">
                <a:alpha val="13000"/>
              </a:srgbClr>
            </a:outerShdw>
          </a:effectLst>
        </p:spPr>
      </p:sp>
      <p:sp>
        <p:nvSpPr>
          <p:cNvPr id="7" name="Text 4"/>
          <p:cNvSpPr/>
          <p:nvPr/>
        </p:nvSpPr>
        <p:spPr>
          <a:xfrm>
            <a:off x="731520" y="3461004"/>
            <a:ext cx="246888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</a:rPr>
              <a:t>GOAL: A functional web solution</a:t>
            </a:r>
            <a:endParaRPr lang="en-US" sz="850" dirty="0"/>
          </a:p>
        </p:txBody>
      </p:sp>
      <p:sp>
        <p:nvSpPr>
          <p:cNvPr id="8" name="Shape 5"/>
          <p:cNvSpPr/>
          <p:nvPr/>
        </p:nvSpPr>
        <p:spPr>
          <a:xfrm>
            <a:off x="685800" y="3822192"/>
            <a:ext cx="2971800" cy="292608"/>
          </a:xfrm>
          <a:prstGeom prst="roundRect">
            <a:avLst>
              <a:gd name="adj" fmla="val 21875"/>
            </a:avLst>
          </a:prstGeom>
          <a:solidFill>
            <a:srgbClr val="2F6BFF"/>
          </a:solidFill>
          <a:ln w="12700">
            <a:solidFill>
              <a:srgbClr val="2F6BFF">
                <a:alpha val="0"/>
              </a:srgbClr>
            </a:solidFill>
            <a:prstDash val="solid"/>
          </a:ln>
          <a:effectLst>
            <a:outerShdw sx="100000" sy="100000" kx="0" ky="0" algn="bl" rotWithShape="0" blurRad="12700" dist="12700" dir="2700000">
              <a:srgbClr val="DCE2FF">
                <a:alpha val="13000"/>
              </a:srgbClr>
            </a:outerShdw>
          </a:effectLst>
        </p:spPr>
      </p:sp>
      <p:sp>
        <p:nvSpPr>
          <p:cNvPr id="9" name="Text 6"/>
          <p:cNvSpPr/>
          <p:nvPr/>
        </p:nvSpPr>
        <p:spPr>
          <a:xfrm>
            <a:off x="731520" y="3881628"/>
            <a:ext cx="288036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</a:rPr>
              <a:t>TOOLS: Antigravity or WordPress</a:t>
            </a:r>
            <a:endParaRPr lang="en-US" sz="850" dirty="0"/>
          </a:p>
        </p:txBody>
      </p:sp>
      <p:sp>
        <p:nvSpPr>
          <p:cNvPr id="10" name="Shape 7"/>
          <p:cNvSpPr/>
          <p:nvPr/>
        </p:nvSpPr>
        <p:spPr>
          <a:xfrm>
            <a:off x="685800" y="4242816"/>
            <a:ext cx="2606040" cy="292608"/>
          </a:xfrm>
          <a:prstGeom prst="roundRect">
            <a:avLst>
              <a:gd name="adj" fmla="val 21875"/>
            </a:avLst>
          </a:prstGeom>
          <a:solidFill>
            <a:srgbClr val="7B3FF2"/>
          </a:solidFill>
          <a:ln w="12700">
            <a:solidFill>
              <a:srgbClr val="7B3FF2">
                <a:alpha val="0"/>
              </a:srgbClr>
            </a:solidFill>
            <a:prstDash val="solid"/>
          </a:ln>
          <a:effectLst>
            <a:outerShdw sx="100000" sy="100000" kx="0" ky="0" algn="bl" rotWithShape="0" blurRad="12700" dist="12700" dir="2700000">
              <a:srgbClr val="DCE2FF">
                <a:alpha val="13000"/>
              </a:srgbClr>
            </a:outerShdw>
          </a:effectLst>
        </p:spPr>
      </p:sp>
      <p:sp>
        <p:nvSpPr>
          <p:cNvPr id="11" name="Text 8"/>
          <p:cNvSpPr/>
          <p:nvPr/>
        </p:nvSpPr>
        <p:spPr>
          <a:xfrm>
            <a:off x="731520" y="4302252"/>
            <a:ext cx="251460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</a:rPr>
              <a:t>OUTPUT: Live demo + admin flow</a:t>
            </a:r>
            <a:endParaRPr lang="en-US" sz="850" dirty="0"/>
          </a:p>
        </p:txBody>
      </p:sp>
      <p:sp>
        <p:nvSpPr>
          <p:cNvPr id="12" name="Text 9"/>
          <p:cNvSpPr/>
          <p:nvPr/>
        </p:nvSpPr>
        <p:spPr>
          <a:xfrm>
            <a:off x="502920" y="6473952"/>
            <a:ext cx="4572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80" dirty="0">
                <a:solidFill>
                  <a:srgbClr val="7A83A5"/>
                </a:solidFill>
              </a:rPr>
              <a:t>Week 4 • Backend, Admin &amp; Deployment  |  1</a:t>
            </a:r>
            <a:endParaRPr lang="en-US" sz="78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71323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A2254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Week 4 Objective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521208" y="713232"/>
            <a:ext cx="7132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5A6380"/>
                </a:solidFill>
              </a:rPr>
              <a:t>From front-end prototype to a working web system</a:t>
            </a:r>
            <a:endParaRPr lang="en-US" sz="950" dirty="0"/>
          </a:p>
        </p:txBody>
      </p:sp>
      <p:sp>
        <p:nvSpPr>
          <p:cNvPr id="4" name="Text 2"/>
          <p:cNvSpPr/>
          <p:nvPr/>
        </p:nvSpPr>
        <p:spPr>
          <a:xfrm>
            <a:off x="640080" y="1051560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A6380"/>
                </a:solidFill>
              </a:rPr>
              <a:t>This week answers one question: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640080" y="1417320"/>
            <a:ext cx="51206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1A2254"/>
                </a:solidFill>
              </a:rPr>
              <a:t>How will the website store data, manage content, and work for real users?</a:t>
            </a:r>
            <a:endParaRPr lang="en-US" sz="2500" dirty="0"/>
          </a:p>
        </p:txBody>
      </p:sp>
      <p:sp>
        <p:nvSpPr>
          <p:cNvPr id="6" name="Shape 4"/>
          <p:cNvSpPr/>
          <p:nvPr/>
        </p:nvSpPr>
        <p:spPr>
          <a:xfrm>
            <a:off x="685800" y="2331720"/>
            <a:ext cx="2514600" cy="123444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2700">
            <a:solidFill>
              <a:srgbClr val="D7DDF4"/>
            </a:solidFill>
            <a:prstDash val="solid"/>
          </a:ln>
          <a:effectLst>
            <a:outerShdw sx="100000" sy="100000" kx="0" ky="0" algn="bl" rotWithShape="0" blurRad="12700" dist="12700" dir="2700000">
              <a:srgbClr val="D5DBF5">
                <a:alpha val="14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685800" y="2331720"/>
            <a:ext cx="73152" cy="1234440"/>
          </a:xfrm>
          <a:prstGeom prst="rect">
            <a:avLst/>
          </a:prstGeom>
          <a:solidFill>
            <a:srgbClr val="2F6BFF"/>
          </a:solidFill>
          <a:ln w="12700">
            <a:solidFill>
              <a:srgbClr val="2F6BFF">
                <a:alpha val="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68680" y="2532888"/>
            <a:ext cx="38404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2F6BFF"/>
                </a:solidFill>
              </a:rPr>
              <a:t>🔐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1371600" y="2532888"/>
            <a:ext cx="1600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1182F"/>
                </a:solidFill>
              </a:rPr>
              <a:t>1. Admin access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914400" y="2990088"/>
            <a:ext cx="2057400" cy="41148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1020" dirty="0">
                <a:solidFill>
                  <a:srgbClr val="5A6380"/>
                </a:solidFill>
              </a:rPr>
              <a:t>Who can login? What can the admin add, edit, delete, or publish?</a:t>
            </a:r>
            <a:endParaRPr lang="en-US" sz="1020" dirty="0"/>
          </a:p>
        </p:txBody>
      </p:sp>
      <p:sp>
        <p:nvSpPr>
          <p:cNvPr id="11" name="Shape 9"/>
          <p:cNvSpPr/>
          <p:nvPr/>
        </p:nvSpPr>
        <p:spPr>
          <a:xfrm>
            <a:off x="3520440" y="2331720"/>
            <a:ext cx="2514600" cy="123444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2700">
            <a:solidFill>
              <a:srgbClr val="D7DDF4"/>
            </a:solidFill>
            <a:prstDash val="solid"/>
          </a:ln>
          <a:effectLst>
            <a:outerShdw sx="100000" sy="100000" kx="0" ky="0" algn="bl" rotWithShape="0" blurRad="12700" dist="12700" dir="2700000">
              <a:srgbClr val="D5DBF5">
                <a:alpha val="14000"/>
              </a:srgbClr>
            </a:outerShdw>
          </a:effectLst>
        </p:spPr>
      </p:sp>
      <p:sp>
        <p:nvSpPr>
          <p:cNvPr id="12" name="Shape 10"/>
          <p:cNvSpPr/>
          <p:nvPr/>
        </p:nvSpPr>
        <p:spPr>
          <a:xfrm>
            <a:off x="3520440" y="2331720"/>
            <a:ext cx="73152" cy="1234440"/>
          </a:xfrm>
          <a:prstGeom prst="rect">
            <a:avLst/>
          </a:prstGeom>
          <a:solidFill>
            <a:srgbClr val="08B8D8"/>
          </a:solidFill>
          <a:ln w="12700">
            <a:solidFill>
              <a:srgbClr val="08B8D8">
                <a:alpha val="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3703320" y="2532888"/>
            <a:ext cx="38404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08B8D8"/>
                </a:solidFill>
              </a:rPr>
              <a:t>🗄️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4206240" y="2532888"/>
            <a:ext cx="1600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1182F"/>
                </a:solidFill>
              </a:rPr>
              <a:t>2. Data model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3749040" y="2990088"/>
            <a:ext cx="2057400" cy="41148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1020" dirty="0">
                <a:solidFill>
                  <a:srgbClr val="5A6380"/>
                </a:solidFill>
              </a:rPr>
              <a:t>Products, posts, users, contact forms, bookings, or course data.</a:t>
            </a:r>
            <a:endParaRPr lang="en-US" sz="1020" dirty="0"/>
          </a:p>
        </p:txBody>
      </p:sp>
      <p:sp>
        <p:nvSpPr>
          <p:cNvPr id="16" name="Shape 14"/>
          <p:cNvSpPr/>
          <p:nvPr/>
        </p:nvSpPr>
        <p:spPr>
          <a:xfrm>
            <a:off x="6355080" y="2331720"/>
            <a:ext cx="2514600" cy="123444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2700">
            <a:solidFill>
              <a:srgbClr val="D7DDF4"/>
            </a:solidFill>
            <a:prstDash val="solid"/>
          </a:ln>
          <a:effectLst>
            <a:outerShdw sx="100000" sy="100000" kx="0" ky="0" algn="bl" rotWithShape="0" blurRad="12700" dist="12700" dir="2700000">
              <a:srgbClr val="D5DBF5">
                <a:alpha val="14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355080" y="2331720"/>
            <a:ext cx="73152" cy="1234440"/>
          </a:xfrm>
          <a:prstGeom prst="rect">
            <a:avLst/>
          </a:prstGeom>
          <a:solidFill>
            <a:srgbClr val="7B3FF2"/>
          </a:solidFill>
          <a:ln w="12700">
            <a:solidFill>
              <a:srgbClr val="7B3FF2">
                <a:alpha val="0"/>
              </a:srgbClr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537960" y="2532888"/>
            <a:ext cx="38404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7B3FF2"/>
                </a:solidFill>
              </a:rPr>
              <a:t>🧭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7040880" y="2532888"/>
            <a:ext cx="1600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1182F"/>
                </a:solidFill>
              </a:rPr>
              <a:t>3. User actions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583680" y="2990088"/>
            <a:ext cx="2057400" cy="41148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1020" dirty="0">
                <a:solidFill>
                  <a:srgbClr val="5A6380"/>
                </a:solidFill>
              </a:rPr>
              <a:t>Contact, subscribe, register, buy, book, or request information.</a:t>
            </a:r>
            <a:endParaRPr lang="en-US" sz="1020" dirty="0"/>
          </a:p>
        </p:txBody>
      </p:sp>
      <p:sp>
        <p:nvSpPr>
          <p:cNvPr id="21" name="Shape 19"/>
          <p:cNvSpPr/>
          <p:nvPr/>
        </p:nvSpPr>
        <p:spPr>
          <a:xfrm>
            <a:off x="9189720" y="2331720"/>
            <a:ext cx="2331720" cy="123444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2700">
            <a:solidFill>
              <a:srgbClr val="D7DDF4"/>
            </a:solidFill>
            <a:prstDash val="solid"/>
          </a:ln>
          <a:effectLst>
            <a:outerShdw sx="100000" sy="100000" kx="0" ky="0" algn="bl" rotWithShape="0" blurRad="12700" dist="12700" dir="2700000">
              <a:srgbClr val="D5DBF5">
                <a:alpha val="14000"/>
              </a:srgbClr>
            </a:outerShdw>
          </a:effectLst>
        </p:spPr>
      </p:sp>
      <p:sp>
        <p:nvSpPr>
          <p:cNvPr id="22" name="Shape 20"/>
          <p:cNvSpPr/>
          <p:nvPr/>
        </p:nvSpPr>
        <p:spPr>
          <a:xfrm>
            <a:off x="9189720" y="2331720"/>
            <a:ext cx="73152" cy="1234440"/>
          </a:xfrm>
          <a:prstGeom prst="rect">
            <a:avLst/>
          </a:prstGeom>
          <a:solidFill>
            <a:srgbClr val="19B36B"/>
          </a:solidFill>
          <a:ln w="12700">
            <a:solidFill>
              <a:srgbClr val="19B36B">
                <a:alpha val="0"/>
              </a:srgbClr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9372600" y="2532888"/>
            <a:ext cx="38404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9B36B"/>
                </a:solidFill>
              </a:rPr>
              <a:t>🚀</a:t>
            </a:r>
            <a:endParaRPr lang="en-US" sz="1800" dirty="0"/>
          </a:p>
        </p:txBody>
      </p:sp>
      <p:sp>
        <p:nvSpPr>
          <p:cNvPr id="24" name="Text 22"/>
          <p:cNvSpPr/>
          <p:nvPr/>
        </p:nvSpPr>
        <p:spPr>
          <a:xfrm>
            <a:off x="9875520" y="2532888"/>
            <a:ext cx="14173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1182F"/>
                </a:solidFill>
              </a:rPr>
              <a:t>4. Deployment</a:t>
            </a:r>
            <a:endParaRPr lang="en-US" sz="1300" dirty="0"/>
          </a:p>
        </p:txBody>
      </p:sp>
      <p:sp>
        <p:nvSpPr>
          <p:cNvPr id="25" name="Text 23"/>
          <p:cNvSpPr/>
          <p:nvPr/>
        </p:nvSpPr>
        <p:spPr>
          <a:xfrm>
            <a:off x="9418320" y="2990088"/>
            <a:ext cx="1874520" cy="41148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1020" dirty="0">
                <a:solidFill>
                  <a:srgbClr val="5A6380"/>
                </a:solidFill>
              </a:rPr>
              <a:t>Choose the easiest professional publishing path.</a:t>
            </a:r>
            <a:endParaRPr lang="en-US" sz="1020" dirty="0"/>
          </a:p>
        </p:txBody>
      </p:sp>
      <p:sp>
        <p:nvSpPr>
          <p:cNvPr id="26" name="Shape 24"/>
          <p:cNvSpPr/>
          <p:nvPr/>
        </p:nvSpPr>
        <p:spPr>
          <a:xfrm>
            <a:off x="777240" y="4297680"/>
            <a:ext cx="10698480" cy="1051560"/>
          </a:xfrm>
          <a:prstGeom prst="roundRect">
            <a:avLst>
              <a:gd name="adj" fmla="val 8696"/>
            </a:avLst>
          </a:prstGeom>
          <a:solidFill>
            <a:srgbClr val="F1F6FF"/>
          </a:solidFill>
          <a:ln w="12700">
            <a:solidFill>
              <a:srgbClr val="D8E4FF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1051560" y="4507992"/>
            <a:ext cx="14173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A2254"/>
                </a:solidFill>
              </a:rPr>
              <a:t>Participant mission</a:t>
            </a:r>
            <a:endParaRPr lang="en-US" sz="1400" dirty="0"/>
          </a:p>
        </p:txBody>
      </p:sp>
      <p:sp>
        <p:nvSpPr>
          <p:cNvPr id="28" name="Text 26"/>
          <p:cNvSpPr/>
          <p:nvPr/>
        </p:nvSpPr>
        <p:spPr>
          <a:xfrm>
            <a:off x="3154680" y="4517136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A6380"/>
                </a:solidFill>
              </a:rPr>
              <a:t>Select one business website from Week 3 and define the exact backend functions needed to make it useful.</a:t>
            </a:r>
            <a:endParaRPr lang="en-US" sz="1300" dirty="0"/>
          </a:p>
        </p:txBody>
      </p:sp>
      <p:sp>
        <p:nvSpPr>
          <p:cNvPr id="29" name="Text 27"/>
          <p:cNvSpPr/>
          <p:nvPr/>
        </p:nvSpPr>
        <p:spPr>
          <a:xfrm>
            <a:off x="502920" y="6473952"/>
            <a:ext cx="4572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80" dirty="0">
                <a:solidFill>
                  <a:srgbClr val="7A83A5"/>
                </a:solidFill>
              </a:rPr>
              <a:t>Week 4 • Backend, Admin &amp; Deployment  |  2</a:t>
            </a:r>
            <a:endParaRPr lang="en-US" sz="78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71323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A2254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Backend Map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521208" y="713232"/>
            <a:ext cx="7132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5A6380"/>
                </a:solidFill>
              </a:rPr>
              <a:t>What participants must connect behind the website</a:t>
            </a:r>
            <a:endParaRPr lang="en-US" sz="950" dirty="0"/>
          </a:p>
        </p:txBody>
      </p:sp>
      <p:sp>
        <p:nvSpPr>
          <p:cNvPr id="4" name="Shape 2"/>
          <p:cNvSpPr/>
          <p:nvPr/>
        </p:nvSpPr>
        <p:spPr>
          <a:xfrm>
            <a:off x="1143000" y="1234440"/>
            <a:ext cx="1600200" cy="960120"/>
          </a:xfrm>
          <a:prstGeom prst="roundRect">
            <a:avLst>
              <a:gd name="adj" fmla="val 11429"/>
            </a:avLst>
          </a:prstGeom>
          <a:solidFill>
            <a:srgbClr val="FFFFFF"/>
          </a:solidFill>
          <a:ln w="12700">
            <a:solidFill>
              <a:srgbClr val="2F6BFF"/>
            </a:solidFill>
            <a:prstDash val="solid"/>
          </a:ln>
          <a:effectLst>
            <a:outerShdw sx="100000" sy="100000" kx="0" ky="0" algn="bl" rotWithShape="0" blurRad="12700" dist="12700" dir="2700000">
              <a:srgbClr val="D5DBF5">
                <a:alpha val="15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1737360" y="1417320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000000"/>
                </a:solidFill>
              </a:rPr>
              <a:t>🌐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261872" y="1856232"/>
            <a:ext cx="1325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11182F"/>
                </a:solidFill>
              </a:rPr>
              <a:t>Website UI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3977640" y="1234440"/>
            <a:ext cx="1600200" cy="960120"/>
          </a:xfrm>
          <a:prstGeom prst="roundRect">
            <a:avLst>
              <a:gd name="adj" fmla="val 11429"/>
            </a:avLst>
          </a:prstGeom>
          <a:solidFill>
            <a:srgbClr val="FFFFFF"/>
          </a:solidFill>
          <a:ln w="12700">
            <a:solidFill>
              <a:srgbClr val="7B3FF2"/>
            </a:solidFill>
            <a:prstDash val="solid"/>
          </a:ln>
          <a:effectLst>
            <a:outerShdw sx="100000" sy="100000" kx="0" ky="0" algn="bl" rotWithShape="0" blurRad="12700" dist="12700" dir="2700000">
              <a:srgbClr val="D5DBF5">
                <a:alpha val="15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4572000" y="1417320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000000"/>
                </a:solidFill>
              </a:rPr>
              <a:t>⚙️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096512" y="1856232"/>
            <a:ext cx="1325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11182F"/>
                </a:solidFill>
              </a:rPr>
              <a:t>API / Logic</a:t>
            </a:r>
            <a:endParaRPr lang="en-US" sz="950" dirty="0"/>
          </a:p>
        </p:txBody>
      </p:sp>
      <p:sp>
        <p:nvSpPr>
          <p:cNvPr id="10" name="Shape 8"/>
          <p:cNvSpPr/>
          <p:nvPr/>
        </p:nvSpPr>
        <p:spPr>
          <a:xfrm>
            <a:off x="6812280" y="1234440"/>
            <a:ext cx="1600200" cy="960120"/>
          </a:xfrm>
          <a:prstGeom prst="roundRect">
            <a:avLst>
              <a:gd name="adj" fmla="val 11429"/>
            </a:avLst>
          </a:prstGeom>
          <a:solidFill>
            <a:srgbClr val="FFFFFF"/>
          </a:solidFill>
          <a:ln w="12700">
            <a:solidFill>
              <a:srgbClr val="08B8D8"/>
            </a:solidFill>
            <a:prstDash val="solid"/>
          </a:ln>
          <a:effectLst>
            <a:outerShdw sx="100000" sy="100000" kx="0" ky="0" algn="bl" rotWithShape="0" blurRad="12700" dist="12700" dir="2700000">
              <a:srgbClr val="D5DBF5">
                <a:alpha val="15000"/>
              </a:srgbClr>
            </a:outerShdw>
          </a:effectLst>
        </p:spPr>
      </p:sp>
      <p:sp>
        <p:nvSpPr>
          <p:cNvPr id="11" name="Text 9"/>
          <p:cNvSpPr/>
          <p:nvPr/>
        </p:nvSpPr>
        <p:spPr>
          <a:xfrm>
            <a:off x="7406640" y="1417320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000000"/>
                </a:solidFill>
              </a:rPr>
              <a:t>🗄️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6931152" y="1856232"/>
            <a:ext cx="1325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11182F"/>
                </a:solidFill>
              </a:rPr>
              <a:t>Database</a:t>
            </a:r>
            <a:endParaRPr lang="en-US" sz="950" dirty="0"/>
          </a:p>
        </p:txBody>
      </p:sp>
      <p:sp>
        <p:nvSpPr>
          <p:cNvPr id="13" name="Shape 11"/>
          <p:cNvSpPr/>
          <p:nvPr/>
        </p:nvSpPr>
        <p:spPr>
          <a:xfrm>
            <a:off x="9464040" y="1234440"/>
            <a:ext cx="1600200" cy="960120"/>
          </a:xfrm>
          <a:prstGeom prst="roundRect">
            <a:avLst>
              <a:gd name="adj" fmla="val 11429"/>
            </a:avLst>
          </a:prstGeom>
          <a:solidFill>
            <a:srgbClr val="FFFFFF"/>
          </a:solidFill>
          <a:ln w="12700">
            <a:solidFill>
              <a:srgbClr val="19B36B"/>
            </a:solidFill>
            <a:prstDash val="solid"/>
          </a:ln>
          <a:effectLst>
            <a:outerShdw sx="100000" sy="100000" kx="0" ky="0" algn="bl" rotWithShape="0" blurRad="12700" dist="12700" dir="2700000">
              <a:srgbClr val="D5DBF5">
                <a:alpha val="15000"/>
              </a:srgbClr>
            </a:outerShdw>
          </a:effectLst>
        </p:spPr>
      </p:sp>
      <p:sp>
        <p:nvSpPr>
          <p:cNvPr id="14" name="Text 12"/>
          <p:cNvSpPr/>
          <p:nvPr/>
        </p:nvSpPr>
        <p:spPr>
          <a:xfrm>
            <a:off x="10058400" y="1417320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000000"/>
                </a:solidFill>
              </a:rPr>
              <a:t>👤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9582912" y="1856232"/>
            <a:ext cx="1325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11182F"/>
                </a:solidFill>
              </a:rPr>
              <a:t>Admin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777240" y="2971800"/>
            <a:ext cx="3246120" cy="1463040"/>
          </a:xfrm>
          <a:prstGeom prst="roundRect">
            <a:avLst>
              <a:gd name="adj" fmla="val 5625"/>
            </a:avLst>
          </a:prstGeom>
          <a:solidFill>
            <a:srgbClr val="FFFFFF"/>
          </a:solidFill>
          <a:ln w="12700">
            <a:solidFill>
              <a:srgbClr val="D7DDF4"/>
            </a:solidFill>
            <a:prstDash val="solid"/>
          </a:ln>
          <a:effectLst>
            <a:outerShdw sx="100000" sy="100000" kx="0" ky="0" algn="bl" rotWithShape="0" blurRad="12700" dist="12700" dir="2700000">
              <a:srgbClr val="D5DBF5">
                <a:alpha val="14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777240" y="2971800"/>
            <a:ext cx="73152" cy="1463040"/>
          </a:xfrm>
          <a:prstGeom prst="rect">
            <a:avLst/>
          </a:prstGeom>
          <a:solidFill>
            <a:srgbClr val="2F6BFF"/>
          </a:solidFill>
          <a:ln w="12700">
            <a:solidFill>
              <a:srgbClr val="2F6BFF">
                <a:alpha val="0"/>
              </a:srgbClr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960120" y="3172968"/>
            <a:ext cx="38404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2F6BFF"/>
                </a:solidFill>
              </a:rPr>
              <a:t>✍️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1463040" y="3172968"/>
            <a:ext cx="2331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1182F"/>
                </a:solidFill>
              </a:rPr>
              <a:t>Input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1005840" y="3630168"/>
            <a:ext cx="2788920" cy="64008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1020" dirty="0">
                <a:solidFill>
                  <a:srgbClr val="5A6380"/>
                </a:solidFill>
              </a:rPr>
              <a:t>Forms, registration, orders, bookings, comments, uploaded media.</a:t>
            </a:r>
            <a:endParaRPr lang="en-US" sz="1020" dirty="0"/>
          </a:p>
        </p:txBody>
      </p:sp>
      <p:sp>
        <p:nvSpPr>
          <p:cNvPr id="21" name="Shape 19"/>
          <p:cNvSpPr/>
          <p:nvPr/>
        </p:nvSpPr>
        <p:spPr>
          <a:xfrm>
            <a:off x="4480560" y="2971800"/>
            <a:ext cx="3246120" cy="1463040"/>
          </a:xfrm>
          <a:prstGeom prst="roundRect">
            <a:avLst>
              <a:gd name="adj" fmla="val 5625"/>
            </a:avLst>
          </a:prstGeom>
          <a:solidFill>
            <a:srgbClr val="FFFFFF"/>
          </a:solidFill>
          <a:ln w="12700">
            <a:solidFill>
              <a:srgbClr val="D7DDF4"/>
            </a:solidFill>
            <a:prstDash val="solid"/>
          </a:ln>
          <a:effectLst>
            <a:outerShdw sx="100000" sy="100000" kx="0" ky="0" algn="bl" rotWithShape="0" blurRad="12700" dist="12700" dir="2700000">
              <a:srgbClr val="D5DBF5">
                <a:alpha val="14000"/>
              </a:srgbClr>
            </a:outerShdw>
          </a:effectLst>
        </p:spPr>
      </p:sp>
      <p:sp>
        <p:nvSpPr>
          <p:cNvPr id="22" name="Shape 20"/>
          <p:cNvSpPr/>
          <p:nvPr/>
        </p:nvSpPr>
        <p:spPr>
          <a:xfrm>
            <a:off x="4480560" y="2971800"/>
            <a:ext cx="73152" cy="1463040"/>
          </a:xfrm>
          <a:prstGeom prst="rect">
            <a:avLst/>
          </a:prstGeom>
          <a:solidFill>
            <a:srgbClr val="7B3FF2"/>
          </a:solidFill>
          <a:ln w="12700">
            <a:solidFill>
              <a:srgbClr val="7B3FF2">
                <a:alpha val="0"/>
              </a:srgbClr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4663440" y="3172968"/>
            <a:ext cx="38404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7B3FF2"/>
                </a:solidFill>
              </a:rPr>
              <a:t>⚡</a:t>
            </a:r>
            <a:endParaRPr lang="en-US" sz="1800" dirty="0"/>
          </a:p>
        </p:txBody>
      </p:sp>
      <p:sp>
        <p:nvSpPr>
          <p:cNvPr id="24" name="Text 22"/>
          <p:cNvSpPr/>
          <p:nvPr/>
        </p:nvSpPr>
        <p:spPr>
          <a:xfrm>
            <a:off x="5166360" y="3172968"/>
            <a:ext cx="2331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1182F"/>
                </a:solidFill>
              </a:rPr>
              <a:t>Processing</a:t>
            </a:r>
            <a:endParaRPr lang="en-US" sz="1300" dirty="0"/>
          </a:p>
        </p:txBody>
      </p:sp>
      <p:sp>
        <p:nvSpPr>
          <p:cNvPr id="25" name="Text 23"/>
          <p:cNvSpPr/>
          <p:nvPr/>
        </p:nvSpPr>
        <p:spPr>
          <a:xfrm>
            <a:off x="4709160" y="3630168"/>
            <a:ext cx="2788920" cy="64008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1020" dirty="0">
                <a:solidFill>
                  <a:srgbClr val="5A6380"/>
                </a:solidFill>
              </a:rPr>
              <a:t>Validation, permissions, saving content, sending notifications.</a:t>
            </a:r>
            <a:endParaRPr lang="en-US" sz="1020" dirty="0"/>
          </a:p>
        </p:txBody>
      </p:sp>
      <p:sp>
        <p:nvSpPr>
          <p:cNvPr id="26" name="Shape 24"/>
          <p:cNvSpPr/>
          <p:nvPr/>
        </p:nvSpPr>
        <p:spPr>
          <a:xfrm>
            <a:off x="8183880" y="2971800"/>
            <a:ext cx="3246120" cy="1463040"/>
          </a:xfrm>
          <a:prstGeom prst="roundRect">
            <a:avLst>
              <a:gd name="adj" fmla="val 5625"/>
            </a:avLst>
          </a:prstGeom>
          <a:solidFill>
            <a:srgbClr val="FFFFFF"/>
          </a:solidFill>
          <a:ln w="12700">
            <a:solidFill>
              <a:srgbClr val="D7DDF4"/>
            </a:solidFill>
            <a:prstDash val="solid"/>
          </a:ln>
          <a:effectLst>
            <a:outerShdw sx="100000" sy="100000" kx="0" ky="0" algn="bl" rotWithShape="0" blurRad="12700" dist="12700" dir="2700000">
              <a:srgbClr val="D5DBF5">
                <a:alpha val="14000"/>
              </a:srgbClr>
            </a:outerShdw>
          </a:effectLst>
        </p:spPr>
      </p:sp>
      <p:sp>
        <p:nvSpPr>
          <p:cNvPr id="27" name="Shape 25"/>
          <p:cNvSpPr/>
          <p:nvPr/>
        </p:nvSpPr>
        <p:spPr>
          <a:xfrm>
            <a:off x="8183880" y="2971800"/>
            <a:ext cx="73152" cy="1463040"/>
          </a:xfrm>
          <a:prstGeom prst="rect">
            <a:avLst/>
          </a:prstGeom>
          <a:solidFill>
            <a:srgbClr val="19B36B"/>
          </a:solidFill>
          <a:ln w="12700">
            <a:solidFill>
              <a:srgbClr val="19B36B">
                <a:alpha val="0"/>
              </a:srgbClr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8366760" y="3172968"/>
            <a:ext cx="38404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9B36B"/>
                </a:solidFill>
              </a:rPr>
              <a:t>📊</a:t>
            </a:r>
            <a:endParaRPr lang="en-US" sz="1800" dirty="0"/>
          </a:p>
        </p:txBody>
      </p:sp>
      <p:sp>
        <p:nvSpPr>
          <p:cNvPr id="29" name="Text 27"/>
          <p:cNvSpPr/>
          <p:nvPr/>
        </p:nvSpPr>
        <p:spPr>
          <a:xfrm>
            <a:off x="8869680" y="3172968"/>
            <a:ext cx="2331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1182F"/>
                </a:solidFill>
              </a:rPr>
              <a:t>Output</a:t>
            </a:r>
            <a:endParaRPr lang="en-US" sz="1300" dirty="0"/>
          </a:p>
        </p:txBody>
      </p:sp>
      <p:sp>
        <p:nvSpPr>
          <p:cNvPr id="30" name="Text 28"/>
          <p:cNvSpPr/>
          <p:nvPr/>
        </p:nvSpPr>
        <p:spPr>
          <a:xfrm>
            <a:off x="8412480" y="3630168"/>
            <a:ext cx="2788920" cy="64008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1020" dirty="0">
                <a:solidFill>
                  <a:srgbClr val="5A6380"/>
                </a:solidFill>
              </a:rPr>
              <a:t>Dashboard, confirmation emails, website updates, reports.</a:t>
            </a:r>
            <a:endParaRPr lang="en-US" sz="1020" dirty="0"/>
          </a:p>
        </p:txBody>
      </p:sp>
      <p:sp>
        <p:nvSpPr>
          <p:cNvPr id="31" name="Text 29"/>
          <p:cNvSpPr/>
          <p:nvPr/>
        </p:nvSpPr>
        <p:spPr>
          <a:xfrm>
            <a:off x="1005840" y="5349240"/>
            <a:ext cx="10149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A2254"/>
                </a:solidFill>
              </a:rPr>
              <a:t>Simple rule: every button on the website must have a clear action, a destination, and a confirmation.</a:t>
            </a:r>
            <a:endParaRPr lang="en-US" sz="1600" dirty="0"/>
          </a:p>
        </p:txBody>
      </p:sp>
      <p:sp>
        <p:nvSpPr>
          <p:cNvPr id="32" name="Text 30"/>
          <p:cNvSpPr/>
          <p:nvPr/>
        </p:nvSpPr>
        <p:spPr>
          <a:xfrm>
            <a:off x="502920" y="6473952"/>
            <a:ext cx="4572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80" dirty="0">
                <a:solidFill>
                  <a:srgbClr val="7A83A5"/>
                </a:solidFill>
              </a:rPr>
              <a:t>Week 4 • Backend, Admin &amp; Deployment  |  3</a:t>
            </a:r>
            <a:endParaRPr lang="en-US" sz="78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71323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A2254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Two Build Options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521208" y="713232"/>
            <a:ext cx="7132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5A6380"/>
                </a:solidFill>
              </a:rPr>
              <a:t>Participants choose the path that matches their level and project</a:t>
            </a:r>
            <a:endParaRPr lang="en-US" sz="950" dirty="0"/>
          </a:p>
        </p:txBody>
      </p:sp>
      <p:sp>
        <p:nvSpPr>
          <p:cNvPr id="4" name="Shape 2"/>
          <p:cNvSpPr/>
          <p:nvPr/>
        </p:nvSpPr>
        <p:spPr>
          <a:xfrm>
            <a:off x="822960" y="1143000"/>
            <a:ext cx="5074920" cy="4389120"/>
          </a:xfrm>
          <a:prstGeom prst="roundRect">
            <a:avLst>
              <a:gd name="adj" fmla="val 2500"/>
            </a:avLst>
          </a:prstGeom>
          <a:solidFill>
            <a:srgbClr val="F7FBFF"/>
          </a:solidFill>
          <a:ln w="12700">
            <a:solidFill>
              <a:srgbClr val="CFE0FF"/>
            </a:solidFill>
            <a:prstDash val="solid"/>
          </a:ln>
          <a:effectLst>
            <a:outerShdw sx="100000" sy="100000" kx="0" ky="0" algn="bl" rotWithShape="0" blurRad="12700" dist="12700" dir="2700000">
              <a:srgbClr val="D5DBF5">
                <a:alpha val="14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6309360" y="1143000"/>
            <a:ext cx="5074920" cy="4389120"/>
          </a:xfrm>
          <a:prstGeom prst="roundRect">
            <a:avLst>
              <a:gd name="adj" fmla="val 2500"/>
            </a:avLst>
          </a:prstGeom>
          <a:solidFill>
            <a:srgbClr val="FFFDF8"/>
          </a:solidFill>
          <a:ln w="12700">
            <a:solidFill>
              <a:srgbClr val="FFE2B8"/>
            </a:solidFill>
            <a:prstDash val="solid"/>
          </a:ln>
          <a:effectLst>
            <a:outerShdw sx="100000" sy="100000" kx="0" ky="0" algn="bl" rotWithShape="0" blurRad="12700" dist="12700" dir="2700000">
              <a:srgbClr val="D5DBF5">
                <a:alpha val="14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1143000" y="1463040"/>
            <a:ext cx="1097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F6BFF"/>
                </a:solidFill>
              </a:rPr>
              <a:t>Option A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1143000" y="1783080"/>
            <a:ext cx="3200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A2254"/>
                </a:solidFill>
              </a:rPr>
              <a:t>Google Antigravity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1143000" y="2240280"/>
            <a:ext cx="4160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A6380"/>
                </a:solidFill>
              </a:rPr>
              <a:t>Best for: custom applications, dashboards, APIs, AI features, and full-stack learning.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1325880" y="2907792"/>
            <a:ext cx="3749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1182F"/>
                </a:solidFill>
              </a:rPr>
              <a:t>✓ Define user roles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1325880" y="3291840"/>
            <a:ext cx="3749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1182F"/>
                </a:solidFill>
              </a:rPr>
              <a:t>✓ Create database structure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1325880" y="3675888"/>
            <a:ext cx="3749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1182F"/>
                </a:solidFill>
              </a:rPr>
              <a:t>✓ Build APIs and admin pages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1325880" y="4059936"/>
            <a:ext cx="3749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1182F"/>
                </a:solidFill>
              </a:rPr>
              <a:t>✓ Test flows and deploy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6629400" y="1463040"/>
            <a:ext cx="1097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8A1D"/>
                </a:solidFill>
              </a:rPr>
              <a:t>Option B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6629400" y="1783080"/>
            <a:ext cx="3474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A2254"/>
                </a:solidFill>
              </a:rPr>
              <a:t>WordPress Solution</a:t>
            </a:r>
            <a:endParaRPr lang="en-US" sz="2200" dirty="0"/>
          </a:p>
        </p:txBody>
      </p:sp>
      <p:sp>
        <p:nvSpPr>
          <p:cNvPr id="15" name="Text 13"/>
          <p:cNvSpPr/>
          <p:nvPr/>
        </p:nvSpPr>
        <p:spPr>
          <a:xfrm>
            <a:off x="6629400" y="2240280"/>
            <a:ext cx="4160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A6380"/>
                </a:solidFill>
              </a:rPr>
              <a:t>Best for: professional websites, CMS, blogs, products, services, and fast client delivery.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6812280" y="2907792"/>
            <a:ext cx="3749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1182F"/>
                </a:solidFill>
              </a:rPr>
              <a:t>✓ Install theme and plugins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6812280" y="3291840"/>
            <a:ext cx="3749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1182F"/>
                </a:solidFill>
              </a:rPr>
              <a:t>✓ Create pages and menus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812280" y="3675888"/>
            <a:ext cx="3749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1182F"/>
                </a:solidFill>
              </a:rPr>
              <a:t>✓ Configure forms / shop / posts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6812280" y="4059936"/>
            <a:ext cx="3749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1182F"/>
                </a:solidFill>
              </a:rPr>
              <a:t>✓ Train admin to update content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2377440" y="5870448"/>
            <a:ext cx="7406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A2254"/>
                </a:solidFill>
              </a:rPr>
              <a:t>Decision point: custom system = Antigravity · fast CMS = WordPress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502920" y="6473952"/>
            <a:ext cx="4572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80" dirty="0">
                <a:solidFill>
                  <a:srgbClr val="7A83A5"/>
                </a:solidFill>
              </a:rPr>
              <a:t>Week 4 • Backend, Admin &amp; Deployment  |  4</a:t>
            </a:r>
            <a:endParaRPr lang="en-US" sz="78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71323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A2254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Week 4 Task Plan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521208" y="713232"/>
            <a:ext cx="7132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5A6380"/>
                </a:solidFill>
              </a:rPr>
              <a:t>Suggested participant schedule</a:t>
            </a:r>
            <a:endParaRPr lang="en-US" sz="950" dirty="0"/>
          </a:p>
        </p:txBody>
      </p:sp>
      <p:sp>
        <p:nvSpPr>
          <p:cNvPr id="4" name="Shape 2"/>
          <p:cNvSpPr/>
          <p:nvPr/>
        </p:nvSpPr>
        <p:spPr>
          <a:xfrm>
            <a:off x="685800" y="1325880"/>
            <a:ext cx="1965960" cy="3931920"/>
          </a:xfrm>
          <a:prstGeom prst="roundRect">
            <a:avLst>
              <a:gd name="adj" fmla="val 4651"/>
            </a:avLst>
          </a:prstGeom>
          <a:solidFill>
            <a:srgbClr val="FFFFFF"/>
          </a:solidFill>
          <a:ln w="12700">
            <a:solidFill>
              <a:srgbClr val="D7DDF4"/>
            </a:solidFill>
            <a:prstDash val="solid"/>
          </a:ln>
          <a:effectLst>
            <a:outerShdw sx="100000" sy="100000" kx="0" ky="0" algn="bl" rotWithShape="0" blurRad="12700" dist="12700" dir="2700000">
              <a:srgbClr val="D5DBF5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941832" y="1600200"/>
            <a:ext cx="1417320" cy="292608"/>
          </a:xfrm>
          <a:prstGeom prst="roundRect">
            <a:avLst>
              <a:gd name="adj" fmla="val 21875"/>
            </a:avLst>
          </a:prstGeom>
          <a:solidFill>
            <a:srgbClr val="2F6BFF"/>
          </a:solidFill>
          <a:ln w="12700">
            <a:solidFill>
              <a:srgbClr val="2F6BFF">
                <a:alpha val="0"/>
              </a:srgbClr>
            </a:solidFill>
            <a:prstDash val="solid"/>
          </a:ln>
          <a:effectLst>
            <a:outerShdw sx="100000" sy="100000" kx="0" ky="0" algn="bl" rotWithShape="0" blurRad="12700" dist="12700" dir="2700000">
              <a:srgbClr val="DCE2FF">
                <a:alpha val="13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987552" y="1659636"/>
            <a:ext cx="132588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</a:rPr>
              <a:t>Day 1</a:t>
            </a:r>
            <a:endParaRPr lang="en-US" sz="850" dirty="0"/>
          </a:p>
        </p:txBody>
      </p:sp>
      <p:sp>
        <p:nvSpPr>
          <p:cNvPr id="7" name="Text 5"/>
          <p:cNvSpPr/>
          <p:nvPr/>
        </p:nvSpPr>
        <p:spPr>
          <a:xfrm>
            <a:off x="914400" y="2148840"/>
            <a:ext cx="1508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A2254"/>
                </a:solidFill>
              </a:rPr>
              <a:t>Backend needs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1005840" y="2788920"/>
            <a:ext cx="1325880" cy="0"/>
          </a:xfrm>
          <a:prstGeom prst="line">
            <a:avLst/>
          </a:prstGeom>
          <a:noFill/>
          <a:ln w="12700">
            <a:solidFill>
              <a:srgbClr val="D9E1FA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41832" y="3063240"/>
            <a:ext cx="1463040" cy="11887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1100" dirty="0">
                <a:solidFill>
                  <a:srgbClr val="5A6380"/>
                </a:solidFill>
              </a:rPr>
              <a:t>List every website action and what data it needs.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2953512" y="1325880"/>
            <a:ext cx="1965960" cy="3931920"/>
          </a:xfrm>
          <a:prstGeom prst="roundRect">
            <a:avLst>
              <a:gd name="adj" fmla="val 4651"/>
            </a:avLst>
          </a:prstGeom>
          <a:solidFill>
            <a:srgbClr val="FFFFFF"/>
          </a:solidFill>
          <a:ln w="12700">
            <a:solidFill>
              <a:srgbClr val="D7DDF4"/>
            </a:solidFill>
            <a:prstDash val="solid"/>
          </a:ln>
          <a:effectLst>
            <a:outerShdw sx="100000" sy="100000" kx="0" ky="0" algn="bl" rotWithShape="0" blurRad="12700" dist="12700" dir="2700000">
              <a:srgbClr val="D5DBF5">
                <a:alpha val="12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3209544" y="1600200"/>
            <a:ext cx="1417320" cy="292608"/>
          </a:xfrm>
          <a:prstGeom prst="roundRect">
            <a:avLst>
              <a:gd name="adj" fmla="val 21875"/>
            </a:avLst>
          </a:prstGeom>
          <a:solidFill>
            <a:srgbClr val="7B3FF2"/>
          </a:solidFill>
          <a:ln w="12700">
            <a:solidFill>
              <a:srgbClr val="7B3FF2">
                <a:alpha val="0"/>
              </a:srgbClr>
            </a:solidFill>
            <a:prstDash val="solid"/>
          </a:ln>
          <a:effectLst>
            <a:outerShdw sx="100000" sy="100000" kx="0" ky="0" algn="bl" rotWithShape="0" blurRad="12700" dist="12700" dir="2700000">
              <a:srgbClr val="DCE2FF">
                <a:alpha val="13000"/>
              </a:srgbClr>
            </a:outerShdw>
          </a:effectLst>
        </p:spPr>
      </p:sp>
      <p:sp>
        <p:nvSpPr>
          <p:cNvPr id="12" name="Text 10"/>
          <p:cNvSpPr/>
          <p:nvPr/>
        </p:nvSpPr>
        <p:spPr>
          <a:xfrm>
            <a:off x="3255264" y="1659636"/>
            <a:ext cx="132588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</a:rPr>
              <a:t>Day 2</a:t>
            </a:r>
            <a:endParaRPr lang="en-US" sz="850" dirty="0"/>
          </a:p>
        </p:txBody>
      </p:sp>
      <p:sp>
        <p:nvSpPr>
          <p:cNvPr id="13" name="Text 11"/>
          <p:cNvSpPr/>
          <p:nvPr/>
        </p:nvSpPr>
        <p:spPr>
          <a:xfrm>
            <a:off x="3182112" y="2148840"/>
            <a:ext cx="1508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A2254"/>
                </a:solidFill>
              </a:rPr>
              <a:t>Admin dashboard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3273552" y="2788920"/>
            <a:ext cx="1325880" cy="0"/>
          </a:xfrm>
          <a:prstGeom prst="line">
            <a:avLst/>
          </a:prstGeom>
          <a:noFill/>
          <a:ln w="12700">
            <a:solidFill>
              <a:srgbClr val="D9E1F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209544" y="3063240"/>
            <a:ext cx="1463040" cy="11887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1100" dirty="0">
                <a:solidFill>
                  <a:srgbClr val="5A6380"/>
                </a:solidFill>
              </a:rPr>
              <a:t>Design admin pages: login, content, products, forms, media.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5221224" y="1325880"/>
            <a:ext cx="1965960" cy="3931920"/>
          </a:xfrm>
          <a:prstGeom prst="roundRect">
            <a:avLst>
              <a:gd name="adj" fmla="val 4651"/>
            </a:avLst>
          </a:prstGeom>
          <a:solidFill>
            <a:srgbClr val="FFFFFF"/>
          </a:solidFill>
          <a:ln w="12700">
            <a:solidFill>
              <a:srgbClr val="D7DDF4"/>
            </a:solidFill>
            <a:prstDash val="solid"/>
          </a:ln>
          <a:effectLst>
            <a:outerShdw sx="100000" sy="100000" kx="0" ky="0" algn="bl" rotWithShape="0" blurRad="12700" dist="12700" dir="2700000">
              <a:srgbClr val="D5DBF5">
                <a:alpha val="12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5477256" y="1600200"/>
            <a:ext cx="1417320" cy="292608"/>
          </a:xfrm>
          <a:prstGeom prst="roundRect">
            <a:avLst>
              <a:gd name="adj" fmla="val 21875"/>
            </a:avLst>
          </a:prstGeom>
          <a:solidFill>
            <a:srgbClr val="08B8D8"/>
          </a:solidFill>
          <a:ln w="12700">
            <a:solidFill>
              <a:srgbClr val="08B8D8">
                <a:alpha val="0"/>
              </a:srgbClr>
            </a:solidFill>
            <a:prstDash val="solid"/>
          </a:ln>
          <a:effectLst>
            <a:outerShdw sx="100000" sy="100000" kx="0" ky="0" algn="bl" rotWithShape="0" blurRad="12700" dist="12700" dir="2700000">
              <a:srgbClr val="DCE2FF">
                <a:alpha val="13000"/>
              </a:srgbClr>
            </a:outerShdw>
          </a:effectLst>
        </p:spPr>
      </p:sp>
      <p:sp>
        <p:nvSpPr>
          <p:cNvPr id="18" name="Text 16"/>
          <p:cNvSpPr/>
          <p:nvPr/>
        </p:nvSpPr>
        <p:spPr>
          <a:xfrm>
            <a:off x="5522976" y="1659636"/>
            <a:ext cx="132588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</a:rPr>
              <a:t>Day 3</a:t>
            </a:r>
            <a:endParaRPr lang="en-US" sz="850" dirty="0"/>
          </a:p>
        </p:txBody>
      </p:sp>
      <p:sp>
        <p:nvSpPr>
          <p:cNvPr id="19" name="Text 17"/>
          <p:cNvSpPr/>
          <p:nvPr/>
        </p:nvSpPr>
        <p:spPr>
          <a:xfrm>
            <a:off x="5449824" y="2148840"/>
            <a:ext cx="1508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A2254"/>
                </a:solidFill>
              </a:rPr>
              <a:t>Database &amp; forms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5541264" y="2788920"/>
            <a:ext cx="1325880" cy="0"/>
          </a:xfrm>
          <a:prstGeom prst="line">
            <a:avLst/>
          </a:prstGeom>
          <a:noFill/>
          <a:ln w="12700">
            <a:solidFill>
              <a:srgbClr val="D9E1FA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5477256" y="3063240"/>
            <a:ext cx="1463040" cy="11887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1100" dirty="0">
                <a:solidFill>
                  <a:srgbClr val="5A6380"/>
                </a:solidFill>
              </a:rPr>
              <a:t>Create fields, connect forms, test saving and editing.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7488936" y="1325880"/>
            <a:ext cx="1965960" cy="3931920"/>
          </a:xfrm>
          <a:prstGeom prst="roundRect">
            <a:avLst>
              <a:gd name="adj" fmla="val 4651"/>
            </a:avLst>
          </a:prstGeom>
          <a:solidFill>
            <a:srgbClr val="FFFFFF"/>
          </a:solidFill>
          <a:ln w="12700">
            <a:solidFill>
              <a:srgbClr val="D7DDF4"/>
            </a:solidFill>
            <a:prstDash val="solid"/>
          </a:ln>
          <a:effectLst>
            <a:outerShdw sx="100000" sy="100000" kx="0" ky="0" algn="bl" rotWithShape="0" blurRad="12700" dist="12700" dir="2700000">
              <a:srgbClr val="D5DBF5">
                <a:alpha val="12000"/>
              </a:srgbClr>
            </a:outerShdw>
          </a:effectLst>
        </p:spPr>
      </p:sp>
      <p:sp>
        <p:nvSpPr>
          <p:cNvPr id="23" name="Shape 21"/>
          <p:cNvSpPr/>
          <p:nvPr/>
        </p:nvSpPr>
        <p:spPr>
          <a:xfrm>
            <a:off x="7744968" y="1600200"/>
            <a:ext cx="1417320" cy="292608"/>
          </a:xfrm>
          <a:prstGeom prst="roundRect">
            <a:avLst>
              <a:gd name="adj" fmla="val 21875"/>
            </a:avLst>
          </a:prstGeom>
          <a:solidFill>
            <a:srgbClr val="19B36B"/>
          </a:solidFill>
          <a:ln w="12700">
            <a:solidFill>
              <a:srgbClr val="19B36B">
                <a:alpha val="0"/>
              </a:srgbClr>
            </a:solidFill>
            <a:prstDash val="solid"/>
          </a:ln>
          <a:effectLst>
            <a:outerShdw sx="100000" sy="100000" kx="0" ky="0" algn="bl" rotWithShape="0" blurRad="12700" dist="12700" dir="2700000">
              <a:srgbClr val="DCE2FF">
                <a:alpha val="13000"/>
              </a:srgbClr>
            </a:outerShdw>
          </a:effectLst>
        </p:spPr>
      </p:sp>
      <p:sp>
        <p:nvSpPr>
          <p:cNvPr id="24" name="Text 22"/>
          <p:cNvSpPr/>
          <p:nvPr/>
        </p:nvSpPr>
        <p:spPr>
          <a:xfrm>
            <a:off x="7790688" y="1659636"/>
            <a:ext cx="132588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</a:rPr>
              <a:t>Day 4</a:t>
            </a:r>
            <a:endParaRPr lang="en-US" sz="850" dirty="0"/>
          </a:p>
        </p:txBody>
      </p:sp>
      <p:sp>
        <p:nvSpPr>
          <p:cNvPr id="25" name="Text 23"/>
          <p:cNvSpPr/>
          <p:nvPr/>
        </p:nvSpPr>
        <p:spPr>
          <a:xfrm>
            <a:off x="7717536" y="2148840"/>
            <a:ext cx="1508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A2254"/>
                </a:solidFill>
              </a:rPr>
              <a:t>Deployment path</a:t>
            </a:r>
            <a:endParaRPr lang="en-US" sz="1600" dirty="0"/>
          </a:p>
        </p:txBody>
      </p:sp>
      <p:sp>
        <p:nvSpPr>
          <p:cNvPr id="26" name="Shape 24"/>
          <p:cNvSpPr/>
          <p:nvPr/>
        </p:nvSpPr>
        <p:spPr>
          <a:xfrm>
            <a:off x="7808976" y="2788920"/>
            <a:ext cx="1325880" cy="0"/>
          </a:xfrm>
          <a:prstGeom prst="line">
            <a:avLst/>
          </a:prstGeom>
          <a:noFill/>
          <a:ln w="12700">
            <a:solidFill>
              <a:srgbClr val="D9E1FA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7744968" y="3063240"/>
            <a:ext cx="1463040" cy="11887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1100" dirty="0">
                <a:solidFill>
                  <a:srgbClr val="5A6380"/>
                </a:solidFill>
              </a:rPr>
              <a:t>Choose Antigravity or WordPress and publish a working version.</a:t>
            </a:r>
            <a:endParaRPr lang="en-US" sz="1100" dirty="0"/>
          </a:p>
        </p:txBody>
      </p:sp>
      <p:sp>
        <p:nvSpPr>
          <p:cNvPr id="28" name="Shape 26"/>
          <p:cNvSpPr/>
          <p:nvPr/>
        </p:nvSpPr>
        <p:spPr>
          <a:xfrm>
            <a:off x="9756648" y="1325880"/>
            <a:ext cx="1965960" cy="3931920"/>
          </a:xfrm>
          <a:prstGeom prst="roundRect">
            <a:avLst>
              <a:gd name="adj" fmla="val 4651"/>
            </a:avLst>
          </a:prstGeom>
          <a:solidFill>
            <a:srgbClr val="FFFFFF"/>
          </a:solidFill>
          <a:ln w="12700">
            <a:solidFill>
              <a:srgbClr val="D7DDF4"/>
            </a:solidFill>
            <a:prstDash val="solid"/>
          </a:ln>
          <a:effectLst>
            <a:outerShdw sx="100000" sy="100000" kx="0" ky="0" algn="bl" rotWithShape="0" blurRad="12700" dist="12700" dir="2700000">
              <a:srgbClr val="D5DBF5">
                <a:alpha val="12000"/>
              </a:srgbClr>
            </a:outerShdw>
          </a:effectLst>
        </p:spPr>
      </p:sp>
      <p:sp>
        <p:nvSpPr>
          <p:cNvPr id="29" name="Shape 27"/>
          <p:cNvSpPr/>
          <p:nvPr/>
        </p:nvSpPr>
        <p:spPr>
          <a:xfrm>
            <a:off x="10012680" y="1600200"/>
            <a:ext cx="1417320" cy="292608"/>
          </a:xfrm>
          <a:prstGeom prst="roundRect">
            <a:avLst>
              <a:gd name="adj" fmla="val 21875"/>
            </a:avLst>
          </a:prstGeom>
          <a:solidFill>
            <a:srgbClr val="FF8A1D"/>
          </a:solidFill>
          <a:ln w="12700">
            <a:solidFill>
              <a:srgbClr val="FF8A1D">
                <a:alpha val="0"/>
              </a:srgbClr>
            </a:solidFill>
            <a:prstDash val="solid"/>
          </a:ln>
          <a:effectLst>
            <a:outerShdw sx="100000" sy="100000" kx="0" ky="0" algn="bl" rotWithShape="0" blurRad="12700" dist="12700" dir="2700000">
              <a:srgbClr val="DCE2FF">
                <a:alpha val="13000"/>
              </a:srgbClr>
            </a:outerShdw>
          </a:effectLst>
        </p:spPr>
      </p:sp>
      <p:sp>
        <p:nvSpPr>
          <p:cNvPr id="30" name="Text 28"/>
          <p:cNvSpPr/>
          <p:nvPr/>
        </p:nvSpPr>
        <p:spPr>
          <a:xfrm>
            <a:off x="10058400" y="1659636"/>
            <a:ext cx="132588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</a:rPr>
              <a:t>Day 5</a:t>
            </a:r>
            <a:endParaRPr lang="en-US" sz="850" dirty="0"/>
          </a:p>
        </p:txBody>
      </p:sp>
      <p:sp>
        <p:nvSpPr>
          <p:cNvPr id="31" name="Text 29"/>
          <p:cNvSpPr/>
          <p:nvPr/>
        </p:nvSpPr>
        <p:spPr>
          <a:xfrm>
            <a:off x="9985248" y="2148840"/>
            <a:ext cx="1508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A2254"/>
                </a:solidFill>
              </a:rPr>
              <a:t>Testing &amp; demo</a:t>
            </a:r>
            <a:endParaRPr lang="en-US" sz="1600" dirty="0"/>
          </a:p>
        </p:txBody>
      </p:sp>
      <p:sp>
        <p:nvSpPr>
          <p:cNvPr id="32" name="Shape 30"/>
          <p:cNvSpPr/>
          <p:nvPr/>
        </p:nvSpPr>
        <p:spPr>
          <a:xfrm>
            <a:off x="10076688" y="2788920"/>
            <a:ext cx="1325880" cy="0"/>
          </a:xfrm>
          <a:prstGeom prst="line">
            <a:avLst/>
          </a:prstGeom>
          <a:noFill/>
          <a:ln w="12700">
            <a:solidFill>
              <a:srgbClr val="D9E1FA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10012680" y="3063240"/>
            <a:ext cx="1463040" cy="11887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1100" dirty="0">
                <a:solidFill>
                  <a:srgbClr val="5A6380"/>
                </a:solidFill>
              </a:rPr>
              <a:t>Fix issues, prepare demo, explain user flow and admin flow.</a:t>
            </a:r>
            <a:endParaRPr lang="en-US" sz="1100" dirty="0"/>
          </a:p>
        </p:txBody>
      </p:sp>
      <p:sp>
        <p:nvSpPr>
          <p:cNvPr id="34" name="Text 32"/>
          <p:cNvSpPr/>
          <p:nvPr/>
        </p:nvSpPr>
        <p:spPr>
          <a:xfrm>
            <a:off x="1371600" y="5806440"/>
            <a:ext cx="9418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A2254"/>
                </a:solidFill>
              </a:rPr>
              <a:t>End of week deliverable: one live working website + one admin/backend walkthrough.</a:t>
            </a:r>
            <a:endParaRPr lang="en-US" sz="1600" dirty="0"/>
          </a:p>
        </p:txBody>
      </p:sp>
      <p:sp>
        <p:nvSpPr>
          <p:cNvPr id="35" name="Text 33"/>
          <p:cNvSpPr/>
          <p:nvPr/>
        </p:nvSpPr>
        <p:spPr>
          <a:xfrm>
            <a:off x="502920" y="6473952"/>
            <a:ext cx="4572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80" dirty="0">
                <a:solidFill>
                  <a:srgbClr val="7A83A5"/>
                </a:solidFill>
              </a:rPr>
              <a:t>Week 4 • Backend, Admin &amp; Deployment  |  5</a:t>
            </a:r>
            <a:endParaRPr lang="en-US" sz="78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71323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A2254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Checklist Before Presentation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521208" y="713232"/>
            <a:ext cx="7132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5A6380"/>
                </a:solidFill>
              </a:rPr>
              <a:t>What each participant must show</a:t>
            </a:r>
            <a:endParaRPr lang="en-US" sz="950" dirty="0"/>
          </a:p>
        </p:txBody>
      </p:sp>
      <p:sp>
        <p:nvSpPr>
          <p:cNvPr id="4" name="Shape 2"/>
          <p:cNvSpPr/>
          <p:nvPr/>
        </p:nvSpPr>
        <p:spPr>
          <a:xfrm>
            <a:off x="777240" y="1188720"/>
            <a:ext cx="4983480" cy="1005840"/>
          </a:xfrm>
          <a:prstGeom prst="roundRect">
            <a:avLst>
              <a:gd name="adj" fmla="val 8182"/>
            </a:avLst>
          </a:prstGeom>
          <a:solidFill>
            <a:srgbClr val="FFFFFF"/>
          </a:solidFill>
          <a:ln w="12700">
            <a:solidFill>
              <a:srgbClr val="D7DDF4"/>
            </a:solidFill>
            <a:prstDash val="solid"/>
          </a:ln>
          <a:effectLst>
            <a:outerShdw sx="100000" sy="100000" kx="0" ky="0" algn="bl" rotWithShape="0" blurRad="12700" dist="12700" dir="2700000">
              <a:srgbClr val="D5DBF5">
                <a:alpha val="14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777240" y="1188720"/>
            <a:ext cx="73152" cy="1005840"/>
          </a:xfrm>
          <a:prstGeom prst="rect">
            <a:avLst/>
          </a:prstGeom>
          <a:solidFill>
            <a:srgbClr val="2F6BFF"/>
          </a:solidFill>
          <a:ln w="12700">
            <a:solidFill>
              <a:srgbClr val="2F6BFF">
                <a:alpha val="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60120" y="1389888"/>
            <a:ext cx="38404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2F6BFF"/>
                </a:solidFill>
              </a:rPr>
              <a:t>🌐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1463040" y="1389888"/>
            <a:ext cx="4069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1182F"/>
                </a:solidFill>
              </a:rPr>
              <a:t>Live website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1005840" y="1847088"/>
            <a:ext cx="4526280" cy="18288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1020" dirty="0">
                <a:solidFill>
                  <a:srgbClr val="5A6380"/>
                </a:solidFill>
              </a:rPr>
              <a:t>Homepage, menu, responsive design, working buttons.</a:t>
            </a:r>
            <a:endParaRPr lang="en-US" sz="1020" dirty="0"/>
          </a:p>
        </p:txBody>
      </p:sp>
      <p:sp>
        <p:nvSpPr>
          <p:cNvPr id="9" name="Shape 7"/>
          <p:cNvSpPr/>
          <p:nvPr/>
        </p:nvSpPr>
        <p:spPr>
          <a:xfrm>
            <a:off x="6309360" y="1188720"/>
            <a:ext cx="4983480" cy="1005840"/>
          </a:xfrm>
          <a:prstGeom prst="roundRect">
            <a:avLst>
              <a:gd name="adj" fmla="val 8182"/>
            </a:avLst>
          </a:prstGeom>
          <a:solidFill>
            <a:srgbClr val="FFFFFF"/>
          </a:solidFill>
          <a:ln w="12700">
            <a:solidFill>
              <a:srgbClr val="D7DDF4"/>
            </a:solidFill>
            <a:prstDash val="solid"/>
          </a:ln>
          <a:effectLst>
            <a:outerShdw sx="100000" sy="100000" kx="0" ky="0" algn="bl" rotWithShape="0" blurRad="12700" dist="12700" dir="2700000">
              <a:srgbClr val="D5DBF5">
                <a:alpha val="14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6309360" y="1188720"/>
            <a:ext cx="73152" cy="1005840"/>
          </a:xfrm>
          <a:prstGeom prst="rect">
            <a:avLst/>
          </a:prstGeom>
          <a:solidFill>
            <a:srgbClr val="7B3FF2"/>
          </a:solidFill>
          <a:ln w="12700">
            <a:solidFill>
              <a:srgbClr val="7B3FF2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492240" y="1389888"/>
            <a:ext cx="38404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7B3FF2"/>
                </a:solidFill>
              </a:rPr>
              <a:t>🔐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6995160" y="1389888"/>
            <a:ext cx="4069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1182F"/>
                </a:solidFill>
              </a:rPr>
              <a:t>Admin access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6537960" y="1847088"/>
            <a:ext cx="4526280" cy="18288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1020" dirty="0">
                <a:solidFill>
                  <a:srgbClr val="5A6380"/>
                </a:solidFill>
              </a:rPr>
              <a:t>Login screen and protected admin area.</a:t>
            </a:r>
            <a:endParaRPr lang="en-US" sz="1020" dirty="0"/>
          </a:p>
        </p:txBody>
      </p:sp>
      <p:sp>
        <p:nvSpPr>
          <p:cNvPr id="14" name="Shape 12"/>
          <p:cNvSpPr/>
          <p:nvPr/>
        </p:nvSpPr>
        <p:spPr>
          <a:xfrm>
            <a:off x="777240" y="2606040"/>
            <a:ext cx="4983480" cy="1005840"/>
          </a:xfrm>
          <a:prstGeom prst="roundRect">
            <a:avLst>
              <a:gd name="adj" fmla="val 8182"/>
            </a:avLst>
          </a:prstGeom>
          <a:solidFill>
            <a:srgbClr val="FFFFFF"/>
          </a:solidFill>
          <a:ln w="12700">
            <a:solidFill>
              <a:srgbClr val="D7DDF4"/>
            </a:solidFill>
            <a:prstDash val="solid"/>
          </a:ln>
          <a:effectLst>
            <a:outerShdw sx="100000" sy="100000" kx="0" ky="0" algn="bl" rotWithShape="0" blurRad="12700" dist="12700" dir="2700000">
              <a:srgbClr val="D5DBF5">
                <a:alpha val="14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777240" y="2606040"/>
            <a:ext cx="73152" cy="1005840"/>
          </a:xfrm>
          <a:prstGeom prst="rect">
            <a:avLst/>
          </a:prstGeom>
          <a:solidFill>
            <a:srgbClr val="08B8D8"/>
          </a:solidFill>
          <a:ln w="12700">
            <a:solidFill>
              <a:srgbClr val="08B8D8">
                <a:alpha val="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960120" y="2807208"/>
            <a:ext cx="38404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08B8D8"/>
                </a:solidFill>
              </a:rPr>
              <a:t>✏️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1463040" y="2807208"/>
            <a:ext cx="4069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1182F"/>
                </a:solidFill>
              </a:rPr>
              <a:t>Content control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1005840" y="3264408"/>
            <a:ext cx="4526280" cy="18288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1020" dirty="0">
                <a:solidFill>
                  <a:srgbClr val="5A6380"/>
                </a:solidFill>
              </a:rPr>
              <a:t>Add/edit at least one item: post, product, service, event, or course.</a:t>
            </a:r>
            <a:endParaRPr lang="en-US" sz="1020" dirty="0"/>
          </a:p>
        </p:txBody>
      </p:sp>
      <p:sp>
        <p:nvSpPr>
          <p:cNvPr id="19" name="Shape 17"/>
          <p:cNvSpPr/>
          <p:nvPr/>
        </p:nvSpPr>
        <p:spPr>
          <a:xfrm>
            <a:off x="6309360" y="2606040"/>
            <a:ext cx="4983480" cy="1005840"/>
          </a:xfrm>
          <a:prstGeom prst="roundRect">
            <a:avLst>
              <a:gd name="adj" fmla="val 8182"/>
            </a:avLst>
          </a:prstGeom>
          <a:solidFill>
            <a:srgbClr val="FFFFFF"/>
          </a:solidFill>
          <a:ln w="12700">
            <a:solidFill>
              <a:srgbClr val="D7DDF4"/>
            </a:solidFill>
            <a:prstDash val="solid"/>
          </a:ln>
          <a:effectLst>
            <a:outerShdw sx="100000" sy="100000" kx="0" ky="0" algn="bl" rotWithShape="0" blurRad="12700" dist="12700" dir="2700000">
              <a:srgbClr val="D5DBF5">
                <a:alpha val="14000"/>
              </a:srgbClr>
            </a:outerShdw>
          </a:effectLst>
        </p:spPr>
      </p:sp>
      <p:sp>
        <p:nvSpPr>
          <p:cNvPr id="20" name="Shape 18"/>
          <p:cNvSpPr/>
          <p:nvPr/>
        </p:nvSpPr>
        <p:spPr>
          <a:xfrm>
            <a:off x="6309360" y="2606040"/>
            <a:ext cx="73152" cy="1005840"/>
          </a:xfrm>
          <a:prstGeom prst="rect">
            <a:avLst/>
          </a:prstGeom>
          <a:solidFill>
            <a:srgbClr val="19B36B"/>
          </a:solidFill>
          <a:ln w="12700">
            <a:solidFill>
              <a:srgbClr val="19B36B">
                <a:alpha val="0"/>
              </a:srgbClr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492240" y="2807208"/>
            <a:ext cx="38404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9B36B"/>
                </a:solidFill>
              </a:rPr>
              <a:t>📨</a:t>
            </a:r>
            <a:endParaRPr lang="en-US" sz="1800" dirty="0"/>
          </a:p>
        </p:txBody>
      </p:sp>
      <p:sp>
        <p:nvSpPr>
          <p:cNvPr id="22" name="Text 20"/>
          <p:cNvSpPr/>
          <p:nvPr/>
        </p:nvSpPr>
        <p:spPr>
          <a:xfrm>
            <a:off x="6995160" y="2807208"/>
            <a:ext cx="4069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1182F"/>
                </a:solidFill>
              </a:rPr>
              <a:t>Form flow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537960" y="3264408"/>
            <a:ext cx="4526280" cy="18288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1020" dirty="0">
                <a:solidFill>
                  <a:srgbClr val="5A6380"/>
                </a:solidFill>
              </a:rPr>
              <a:t>Contact/register/order form saves data or sends notification.</a:t>
            </a:r>
            <a:endParaRPr lang="en-US" sz="1020" dirty="0"/>
          </a:p>
        </p:txBody>
      </p:sp>
      <p:sp>
        <p:nvSpPr>
          <p:cNvPr id="24" name="Shape 22"/>
          <p:cNvSpPr/>
          <p:nvPr/>
        </p:nvSpPr>
        <p:spPr>
          <a:xfrm>
            <a:off x="777240" y="4023360"/>
            <a:ext cx="4983480" cy="1005840"/>
          </a:xfrm>
          <a:prstGeom prst="roundRect">
            <a:avLst>
              <a:gd name="adj" fmla="val 8182"/>
            </a:avLst>
          </a:prstGeom>
          <a:solidFill>
            <a:srgbClr val="FFFFFF"/>
          </a:solidFill>
          <a:ln w="12700">
            <a:solidFill>
              <a:srgbClr val="D7DDF4"/>
            </a:solidFill>
            <a:prstDash val="solid"/>
          </a:ln>
          <a:effectLst>
            <a:outerShdw sx="100000" sy="100000" kx="0" ky="0" algn="bl" rotWithShape="0" blurRad="12700" dist="12700" dir="2700000">
              <a:srgbClr val="D5DBF5">
                <a:alpha val="14000"/>
              </a:srgbClr>
            </a:outerShdw>
          </a:effectLst>
        </p:spPr>
      </p:sp>
      <p:sp>
        <p:nvSpPr>
          <p:cNvPr id="25" name="Shape 23"/>
          <p:cNvSpPr/>
          <p:nvPr/>
        </p:nvSpPr>
        <p:spPr>
          <a:xfrm>
            <a:off x="777240" y="4023360"/>
            <a:ext cx="73152" cy="1005840"/>
          </a:xfrm>
          <a:prstGeom prst="rect">
            <a:avLst/>
          </a:prstGeom>
          <a:solidFill>
            <a:srgbClr val="FF8A1D"/>
          </a:solidFill>
          <a:ln w="12700">
            <a:solidFill>
              <a:srgbClr val="FF8A1D">
                <a:alpha val="0"/>
              </a:srgbClr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960120" y="4224528"/>
            <a:ext cx="38404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FF8A1D"/>
                </a:solidFill>
              </a:rPr>
              <a:t>💬</a:t>
            </a:r>
            <a:endParaRPr lang="en-US" sz="1800" dirty="0"/>
          </a:p>
        </p:txBody>
      </p:sp>
      <p:sp>
        <p:nvSpPr>
          <p:cNvPr id="27" name="Text 25"/>
          <p:cNvSpPr/>
          <p:nvPr/>
        </p:nvSpPr>
        <p:spPr>
          <a:xfrm>
            <a:off x="1463040" y="4224528"/>
            <a:ext cx="4069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1182F"/>
                </a:solidFill>
              </a:rPr>
              <a:t>Client explanation</a:t>
            </a:r>
            <a:endParaRPr lang="en-US" sz="1300" dirty="0"/>
          </a:p>
        </p:txBody>
      </p:sp>
      <p:sp>
        <p:nvSpPr>
          <p:cNvPr id="28" name="Text 26"/>
          <p:cNvSpPr/>
          <p:nvPr/>
        </p:nvSpPr>
        <p:spPr>
          <a:xfrm>
            <a:off x="1005840" y="4681728"/>
            <a:ext cx="4526280" cy="18288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1020" dirty="0">
                <a:solidFill>
                  <a:srgbClr val="5A6380"/>
                </a:solidFill>
              </a:rPr>
              <a:t>Explain why this technical solution fits the business.</a:t>
            </a:r>
            <a:endParaRPr lang="en-US" sz="1020" dirty="0"/>
          </a:p>
        </p:txBody>
      </p:sp>
      <p:sp>
        <p:nvSpPr>
          <p:cNvPr id="29" name="Shape 27"/>
          <p:cNvSpPr/>
          <p:nvPr/>
        </p:nvSpPr>
        <p:spPr>
          <a:xfrm>
            <a:off x="6309360" y="4023360"/>
            <a:ext cx="4983480" cy="1005840"/>
          </a:xfrm>
          <a:prstGeom prst="roundRect">
            <a:avLst>
              <a:gd name="adj" fmla="val 8182"/>
            </a:avLst>
          </a:prstGeom>
          <a:solidFill>
            <a:srgbClr val="FFFFFF"/>
          </a:solidFill>
          <a:ln w="12700">
            <a:solidFill>
              <a:srgbClr val="D7DDF4"/>
            </a:solidFill>
            <a:prstDash val="solid"/>
          </a:ln>
          <a:effectLst>
            <a:outerShdw sx="100000" sy="100000" kx="0" ky="0" algn="bl" rotWithShape="0" blurRad="12700" dist="12700" dir="2700000">
              <a:srgbClr val="D5DBF5">
                <a:alpha val="14000"/>
              </a:srgbClr>
            </a:outerShdw>
          </a:effectLst>
        </p:spPr>
      </p:sp>
      <p:sp>
        <p:nvSpPr>
          <p:cNvPr id="30" name="Shape 28"/>
          <p:cNvSpPr/>
          <p:nvPr/>
        </p:nvSpPr>
        <p:spPr>
          <a:xfrm>
            <a:off x="6309360" y="4023360"/>
            <a:ext cx="73152" cy="1005840"/>
          </a:xfrm>
          <a:prstGeom prst="rect">
            <a:avLst/>
          </a:prstGeom>
          <a:solidFill>
            <a:srgbClr val="E94B9C"/>
          </a:solidFill>
          <a:ln w="12700">
            <a:solidFill>
              <a:srgbClr val="E94B9C">
                <a:alpha val="0"/>
              </a:srgbClr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492240" y="4224528"/>
            <a:ext cx="38404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E94B9C"/>
                </a:solidFill>
              </a:rPr>
              <a:t>🚀</a:t>
            </a:r>
            <a:endParaRPr lang="en-US" sz="1800" dirty="0"/>
          </a:p>
        </p:txBody>
      </p:sp>
      <p:sp>
        <p:nvSpPr>
          <p:cNvPr id="32" name="Text 30"/>
          <p:cNvSpPr/>
          <p:nvPr/>
        </p:nvSpPr>
        <p:spPr>
          <a:xfrm>
            <a:off x="6995160" y="4224528"/>
            <a:ext cx="4069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1182F"/>
                </a:solidFill>
              </a:rPr>
              <a:t>Next version</a:t>
            </a:r>
            <a:endParaRPr lang="en-US" sz="1300" dirty="0"/>
          </a:p>
        </p:txBody>
      </p:sp>
      <p:sp>
        <p:nvSpPr>
          <p:cNvPr id="33" name="Text 31"/>
          <p:cNvSpPr/>
          <p:nvPr/>
        </p:nvSpPr>
        <p:spPr>
          <a:xfrm>
            <a:off x="6537960" y="4681728"/>
            <a:ext cx="4526280" cy="18288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1020" dirty="0">
                <a:solidFill>
                  <a:srgbClr val="5A6380"/>
                </a:solidFill>
              </a:rPr>
              <a:t>List improvements for Week 5 or real launch.</a:t>
            </a:r>
            <a:endParaRPr lang="en-US" sz="1020" dirty="0"/>
          </a:p>
        </p:txBody>
      </p:sp>
      <p:sp>
        <p:nvSpPr>
          <p:cNvPr id="34" name="Shape 32"/>
          <p:cNvSpPr/>
          <p:nvPr/>
        </p:nvSpPr>
        <p:spPr>
          <a:xfrm>
            <a:off x="2148840" y="5715000"/>
            <a:ext cx="7863840" cy="475488"/>
          </a:xfrm>
          <a:prstGeom prst="roundRect">
            <a:avLst>
              <a:gd name="adj" fmla="val 15385"/>
            </a:avLst>
          </a:prstGeom>
          <a:solidFill>
            <a:srgbClr val="1A2254"/>
          </a:solidFill>
          <a:ln w="12700">
            <a:solidFill>
              <a:srgbClr val="1A2254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331720" y="5843016"/>
            <a:ext cx="74980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</a:rPr>
              <a:t>Demo rule: show the result first, then explain the system behind it.</a:t>
            </a:r>
            <a:endParaRPr lang="en-US" sz="1150" dirty="0"/>
          </a:p>
        </p:txBody>
      </p:sp>
      <p:sp>
        <p:nvSpPr>
          <p:cNvPr id="36" name="Text 34"/>
          <p:cNvSpPr/>
          <p:nvPr/>
        </p:nvSpPr>
        <p:spPr>
          <a:xfrm>
            <a:off x="502920" y="6473952"/>
            <a:ext cx="4572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80" dirty="0">
                <a:solidFill>
                  <a:srgbClr val="7A83A5"/>
                </a:solidFill>
              </a:rPr>
              <a:t>Week 4 • Backend, Admin &amp; Deployment  |  6</a:t>
            </a:r>
            <a:endParaRPr lang="en-US" sz="78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ChatGPT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Web Creation Program - Week 4</dc:title>
  <dc:subject>Week 4 - Backend, Admin Dashboard &amp; Deployment</dc:subject>
  <dc:creator>OpenAI</dc:creator>
  <cp:lastModifiedBy>OpenAI</cp:lastModifiedBy>
  <cp:revision>1</cp:revision>
  <dcterms:created xsi:type="dcterms:W3CDTF">2026-05-06T08:51:46Z</dcterms:created>
  <dcterms:modified xsi:type="dcterms:W3CDTF">2026-05-06T08:51:46Z</dcterms:modified>
</cp:coreProperties>
</file>