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tech_ux_illustration_on_a_white_backgro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87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987552"/>
            <a:ext cx="960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46BFE"/>
                </a:solidFill>
              </a:rPr>
              <a:t>WEEK 2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40080" y="1335024"/>
            <a:ext cx="5440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71A44"/>
                </a:solidFill>
              </a:rPr>
              <a:t>From Identity to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071A44"/>
                </a:solidFill>
              </a:rPr>
              <a:t>AI Website Prototype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76656" y="2788920"/>
            <a:ext cx="4983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324B"/>
                </a:solidFill>
              </a:rPr>
              <a:t>Participants transform the brand identity into a clear AI prompt, then generate the first website direction using Stitch and refine it in Figma.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76656" y="3584448"/>
            <a:ext cx="1143000" cy="283464"/>
          </a:xfrm>
          <a:prstGeom prst="roundRect">
            <a:avLst>
              <a:gd name="adj" fmla="val 25806"/>
            </a:avLst>
          </a:prstGeom>
          <a:solidFill>
            <a:srgbClr val="6C45E9"/>
          </a:solidFill>
          <a:ln w="12700">
            <a:solidFill>
              <a:srgbClr val="6C45E9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49808" y="3653028"/>
            <a:ext cx="9966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</a:rPr>
              <a:t>Prompt Form</a:t>
            </a:r>
            <a:endParaRPr lang="en-US" sz="740" dirty="0"/>
          </a:p>
        </p:txBody>
      </p:sp>
      <p:sp>
        <p:nvSpPr>
          <p:cNvPr id="10" name="Shape 7"/>
          <p:cNvSpPr/>
          <p:nvPr/>
        </p:nvSpPr>
        <p:spPr>
          <a:xfrm>
            <a:off x="1965960" y="3584448"/>
            <a:ext cx="713232" cy="283464"/>
          </a:xfrm>
          <a:prstGeom prst="roundRect">
            <a:avLst>
              <a:gd name="adj" fmla="val 25806"/>
            </a:avLst>
          </a:prstGeom>
          <a:solidFill>
            <a:srgbClr val="246BFE"/>
          </a:solidFill>
          <a:ln w="12700">
            <a:solidFill>
              <a:srgbClr val="246BFE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39112" y="3653028"/>
            <a:ext cx="56692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</a:rPr>
              <a:t>Stitch</a:t>
            </a:r>
            <a:endParaRPr lang="en-US" sz="740" dirty="0"/>
          </a:p>
        </p:txBody>
      </p:sp>
      <p:sp>
        <p:nvSpPr>
          <p:cNvPr id="12" name="Shape 9"/>
          <p:cNvSpPr/>
          <p:nvPr/>
        </p:nvSpPr>
        <p:spPr>
          <a:xfrm>
            <a:off x="2816352" y="3584448"/>
            <a:ext cx="749808" cy="283464"/>
          </a:xfrm>
          <a:prstGeom prst="roundRect">
            <a:avLst>
              <a:gd name="adj" fmla="val 25806"/>
            </a:avLst>
          </a:prstGeom>
          <a:solidFill>
            <a:srgbClr val="29C7D9"/>
          </a:solidFill>
          <a:ln w="12700">
            <a:solidFill>
              <a:srgbClr val="29C7D9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889504" y="3653028"/>
            <a:ext cx="6035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</a:rPr>
              <a:t>Figma</a:t>
            </a:r>
            <a:endParaRPr lang="en-US" sz="740" dirty="0"/>
          </a:p>
        </p:txBody>
      </p:sp>
      <p:sp>
        <p:nvSpPr>
          <p:cNvPr id="14" name="Shape 11"/>
          <p:cNvSpPr/>
          <p:nvPr/>
        </p:nvSpPr>
        <p:spPr>
          <a:xfrm>
            <a:off x="3703320" y="3584448"/>
            <a:ext cx="932688" cy="283464"/>
          </a:xfrm>
          <a:prstGeom prst="roundRect">
            <a:avLst>
              <a:gd name="adj" fmla="val 25806"/>
            </a:avLst>
          </a:prstGeom>
          <a:solidFill>
            <a:srgbClr val="19B87A"/>
          </a:solidFill>
          <a:ln w="12700">
            <a:solidFill>
              <a:srgbClr val="19B87A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776472" y="3653028"/>
            <a:ext cx="7863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</a:rPr>
              <a:t>Prototype</a:t>
            </a:r>
            <a:endParaRPr lang="en-US" sz="740" dirty="0"/>
          </a:p>
        </p:txBody>
      </p:sp>
      <p:sp>
        <p:nvSpPr>
          <p:cNvPr id="16" name="Shape 13"/>
          <p:cNvSpPr/>
          <p:nvPr/>
        </p:nvSpPr>
        <p:spPr>
          <a:xfrm>
            <a:off x="676656" y="4617720"/>
            <a:ext cx="1417320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D8E2F4"/>
            </a:solidFill>
            <a:prstDash val="solid"/>
          </a:ln>
          <a:effectLst>
            <a:outerShdw sx="100000" sy="100000" kx="0" ky="0" algn="bl" rotWithShape="0" blurRad="12700" dist="50800" dir="2700000">
              <a:srgbClr val="A7B5D1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76656" y="4617720"/>
            <a:ext cx="73152" cy="786384"/>
          </a:xfrm>
          <a:prstGeom prst="rect">
            <a:avLst/>
          </a:prstGeom>
          <a:solidFill>
            <a:srgbClr val="246BFE"/>
          </a:solidFill>
          <a:ln w="12700">
            <a:solidFill>
              <a:srgbClr val="246BFE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77824" y="4782312"/>
            <a:ext cx="1069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71A44"/>
                </a:solidFill>
              </a:rPr>
              <a:t>Goal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877824" y="5148072"/>
            <a:ext cx="1014984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26324B"/>
                </a:solidFill>
              </a:rPr>
              <a:t>Create the first website concept.</a:t>
            </a:r>
            <a:endParaRPr lang="en-US" sz="960" dirty="0"/>
          </a:p>
        </p:txBody>
      </p:sp>
      <p:sp>
        <p:nvSpPr>
          <p:cNvPr id="20" name="Shape 17"/>
          <p:cNvSpPr/>
          <p:nvPr/>
        </p:nvSpPr>
        <p:spPr>
          <a:xfrm>
            <a:off x="2304288" y="4617720"/>
            <a:ext cx="1417320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D8E2F4"/>
            </a:solidFill>
            <a:prstDash val="solid"/>
          </a:ln>
          <a:effectLst>
            <a:outerShdw sx="100000" sy="100000" kx="0" ky="0" algn="bl" rotWithShape="0" blurRad="12700" dist="50800" dir="2700000">
              <a:srgbClr val="A7B5D1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2304288" y="4617720"/>
            <a:ext cx="73152" cy="786384"/>
          </a:xfrm>
          <a:prstGeom prst="rect">
            <a:avLst/>
          </a:prstGeom>
          <a:solidFill>
            <a:srgbClr val="6C45E9"/>
          </a:solidFill>
          <a:ln w="12700">
            <a:solidFill>
              <a:srgbClr val="6C45E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505456" y="4782312"/>
            <a:ext cx="1069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71A44"/>
                </a:solidFill>
              </a:rPr>
              <a:t>Output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2505456" y="5148072"/>
            <a:ext cx="1014984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26324B"/>
                </a:solidFill>
              </a:rPr>
              <a:t>AI prompt + Figma prototype.</a:t>
            </a:r>
            <a:endParaRPr lang="en-US" sz="960" dirty="0"/>
          </a:p>
        </p:txBody>
      </p:sp>
      <p:sp>
        <p:nvSpPr>
          <p:cNvPr id="24" name="Shape 21"/>
          <p:cNvSpPr/>
          <p:nvPr/>
        </p:nvSpPr>
        <p:spPr>
          <a:xfrm>
            <a:off x="3931920" y="4617720"/>
            <a:ext cx="1417320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D8E2F4"/>
            </a:solidFill>
            <a:prstDash val="solid"/>
          </a:ln>
          <a:effectLst>
            <a:outerShdw sx="100000" sy="100000" kx="0" ky="0" algn="bl" rotWithShape="0" blurRad="12700" dist="50800" dir="2700000">
              <a:srgbClr val="A7B5D1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3931920" y="4617720"/>
            <a:ext cx="73152" cy="786384"/>
          </a:xfrm>
          <a:prstGeom prst="rect">
            <a:avLst/>
          </a:prstGeom>
          <a:solidFill>
            <a:srgbClr val="29C7D9"/>
          </a:solidFill>
          <a:ln w="12700">
            <a:solidFill>
              <a:srgbClr val="29C7D9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133088" y="4782312"/>
            <a:ext cx="1069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71A44"/>
                </a:solidFill>
              </a:rPr>
              <a:t>Skill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4133088" y="5148072"/>
            <a:ext cx="1014984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26324B"/>
                </a:solidFill>
              </a:rPr>
              <a:t>Thinking like a web strategist.</a:t>
            </a:r>
            <a:endParaRPr lang="en-US" sz="960" dirty="0"/>
          </a:p>
        </p:txBody>
      </p:sp>
      <p:sp>
        <p:nvSpPr>
          <p:cNvPr id="28" name="Text 25"/>
          <p:cNvSpPr/>
          <p:nvPr/>
        </p:nvSpPr>
        <p:spPr>
          <a:xfrm>
            <a:off x="548640" y="6510528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57085"/>
                </a:solidFill>
              </a:rPr>
              <a:t>AI Marketing Team • Web Creation Program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406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71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 Roadmap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57085"/>
                </a:solidFill>
              </a:rPr>
              <a:t>Each participant follows the same workflow, but applies it to their own project.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10561320" y="329184"/>
            <a:ext cx="1051560" cy="292608"/>
          </a:xfrm>
          <a:prstGeom prst="rect">
            <a:avLst/>
          </a:prstGeom>
          <a:solidFill>
            <a:srgbClr val="246BFE"/>
          </a:solidFill>
          <a:ln>
            <a:solidFill>
              <a:srgbClr val="246BFE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Week 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2212848" y="2907792"/>
            <a:ext cx="320040" cy="384048"/>
          </a:xfrm>
          <a:prstGeom prst="chevron">
            <a:avLst/>
          </a:prstGeom>
          <a:solidFill>
            <a:srgbClr val="DCE7FB"/>
          </a:solidFill>
          <a:ln w="12700">
            <a:solidFill>
              <a:srgbClr val="DCE7F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828800"/>
            <a:ext cx="1097280" cy="1097280"/>
          </a:xfrm>
          <a:prstGeom prst="ellipse">
            <a:avLst/>
          </a:prstGeom>
          <a:solidFill>
            <a:srgbClr val="246BFE"/>
          </a:solidFill>
          <a:ln w="12700">
            <a:solidFill>
              <a:srgbClr val="246BF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0848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📥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11480" y="320040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71A44"/>
                </a:solidFill>
              </a:rPr>
              <a:t>1. Collect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20040" y="354787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57085"/>
                </a:solidFill>
              </a:rPr>
              <a:t>identity + goals</a:t>
            </a:r>
            <a:endParaRPr lang="en-US" sz="920" dirty="0"/>
          </a:p>
        </p:txBody>
      </p:sp>
      <p:sp>
        <p:nvSpPr>
          <p:cNvPr id="10" name="Shape 8"/>
          <p:cNvSpPr/>
          <p:nvPr/>
        </p:nvSpPr>
        <p:spPr>
          <a:xfrm>
            <a:off x="4544568" y="2907792"/>
            <a:ext cx="320040" cy="384048"/>
          </a:xfrm>
          <a:prstGeom prst="chevron">
            <a:avLst/>
          </a:prstGeom>
          <a:solidFill>
            <a:srgbClr val="DCE7FB"/>
          </a:solidFill>
          <a:ln w="12700">
            <a:solidFill>
              <a:srgbClr val="DCE7F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063240" y="1828800"/>
            <a:ext cx="1097280" cy="1097280"/>
          </a:xfrm>
          <a:prstGeom prst="ellipse">
            <a:avLst/>
          </a:prstGeom>
          <a:solidFill>
            <a:srgbClr val="6C45E9"/>
          </a:solidFill>
          <a:ln w="12700">
            <a:solidFill>
              <a:srgbClr val="6C45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63240" y="20848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✍️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43200" y="320040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71A44"/>
                </a:solidFill>
              </a:rPr>
              <a:t>2. Prompt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651760" y="354787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57085"/>
                </a:solidFill>
              </a:rPr>
              <a:t>structured AI brief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6876288" y="2907792"/>
            <a:ext cx="320040" cy="384048"/>
          </a:xfrm>
          <a:prstGeom prst="chevron">
            <a:avLst/>
          </a:prstGeom>
          <a:solidFill>
            <a:srgbClr val="DCE7FB"/>
          </a:solidFill>
          <a:ln w="12700">
            <a:solidFill>
              <a:srgbClr val="DCE7F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94960" y="1828800"/>
            <a:ext cx="1097280" cy="1097280"/>
          </a:xfrm>
          <a:prstGeom prst="ellipse">
            <a:avLst/>
          </a:prstGeom>
          <a:solidFill>
            <a:srgbClr val="29C7D9"/>
          </a:solidFill>
          <a:ln w="12700">
            <a:solidFill>
              <a:srgbClr val="29C7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94960" y="20848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✨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5074920" y="320040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71A44"/>
                </a:solidFill>
              </a:rPr>
              <a:t>3. Generate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983480" y="354787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57085"/>
                </a:solidFill>
              </a:rPr>
              <a:t>Stitch website draft</a:t>
            </a:r>
            <a:endParaRPr lang="en-US" sz="920" dirty="0"/>
          </a:p>
        </p:txBody>
      </p:sp>
      <p:sp>
        <p:nvSpPr>
          <p:cNvPr id="20" name="Shape 18"/>
          <p:cNvSpPr/>
          <p:nvPr/>
        </p:nvSpPr>
        <p:spPr>
          <a:xfrm>
            <a:off x="9208008" y="2907792"/>
            <a:ext cx="320040" cy="384048"/>
          </a:xfrm>
          <a:prstGeom prst="chevron">
            <a:avLst/>
          </a:prstGeom>
          <a:solidFill>
            <a:srgbClr val="DCE7FB"/>
          </a:solidFill>
          <a:ln w="12700">
            <a:solidFill>
              <a:srgbClr val="DCE7F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26680" y="1828800"/>
            <a:ext cx="1097280" cy="1097280"/>
          </a:xfrm>
          <a:prstGeom prst="ellipse">
            <a:avLst/>
          </a:prstGeom>
          <a:solidFill>
            <a:srgbClr val="19B87A"/>
          </a:solidFill>
          <a:ln w="12700">
            <a:solidFill>
              <a:srgbClr val="19B87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26680" y="20848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🎨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7406640" y="320040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71A44"/>
                </a:solidFill>
              </a:rPr>
              <a:t>4. Refine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315200" y="354787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57085"/>
                </a:solidFill>
              </a:rPr>
              <a:t>Figma design system</a:t>
            </a:r>
            <a:endParaRPr lang="en-US" sz="920" dirty="0"/>
          </a:p>
        </p:txBody>
      </p:sp>
      <p:sp>
        <p:nvSpPr>
          <p:cNvPr id="25" name="Shape 23"/>
          <p:cNvSpPr/>
          <p:nvPr/>
        </p:nvSpPr>
        <p:spPr>
          <a:xfrm>
            <a:off x="10058400" y="1828800"/>
            <a:ext cx="1097280" cy="1097280"/>
          </a:xfrm>
          <a:prstGeom prst="ellipse">
            <a:avLst/>
          </a:prstGeom>
          <a:solidFill>
            <a:srgbClr val="FF8A2A"/>
          </a:solidFill>
          <a:ln w="12700">
            <a:solidFill>
              <a:srgbClr val="FF8A2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058400" y="20848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🗣️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9738360" y="320040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71A44"/>
                </a:solidFill>
              </a:rPr>
              <a:t>5. Present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646920" y="3547872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dirty="0">
                <a:solidFill>
                  <a:srgbClr val="657085"/>
                </a:solidFill>
              </a:rPr>
              <a:t>prototype + feedback</a:t>
            </a:r>
            <a:endParaRPr lang="en-US" sz="920" dirty="0"/>
          </a:p>
        </p:txBody>
      </p:sp>
      <p:sp>
        <p:nvSpPr>
          <p:cNvPr id="29" name="Shape 27"/>
          <p:cNvSpPr/>
          <p:nvPr/>
        </p:nvSpPr>
        <p:spPr>
          <a:xfrm>
            <a:off x="822960" y="4800600"/>
            <a:ext cx="10561320" cy="749808"/>
          </a:xfrm>
          <a:prstGeom prst="roundRect">
            <a:avLst>
              <a:gd name="adj" fmla="val 12195"/>
            </a:avLst>
          </a:prstGeom>
          <a:solidFill>
            <a:srgbClr val="F7FAFF"/>
          </a:solidFill>
          <a:ln w="12700">
            <a:solidFill>
              <a:srgbClr val="D9E5F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05840" y="5020056"/>
            <a:ext cx="101498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F172A"/>
                </a:solidFill>
              </a:rPr>
              <a:t>Teacher focus: make students understand that AI gives better websites when the prompt contains brand, audience, pages, style, and clear business goals.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548640" y="6510528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57085"/>
                </a:solidFill>
              </a:rPr>
              <a:t>AI Marketing Team • Web Creation Program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406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71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 A — Web Logo &amp; My Identity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57085"/>
                </a:solidFill>
              </a:rPr>
              <a:t>Participants prepare the minimum brand material before touching AI tools.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10561320" y="329184"/>
            <a:ext cx="1051560" cy="292608"/>
          </a:xfrm>
          <a:prstGeom prst="rect">
            <a:avLst/>
          </a:prstGeom>
          <a:solidFill>
            <a:srgbClr val="246BFE"/>
          </a:solidFill>
          <a:ln>
            <a:solidFill>
              <a:srgbClr val="246BFE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Week 2</a:t>
            </a:r>
            <a:endParaRPr lang="en-US" sz="1050" dirty="0"/>
          </a:p>
        </p:txBody>
      </p:sp>
      <p:pic>
        <p:nvPicPr>
          <p:cNvPr id="5" name="Image 0" descr="/mnt/data/a_clean_modern_high_resolution_presentation_hero.png">    </p:cNvPr>
          <p:cNvPicPr>
            <a:picLocks noChangeAspect="1"/>
          </p:cNvPicPr>
          <p:nvPr/>
        </p:nvPicPr>
        <p:blipFill>
          <a:blip r:embed="rId1"/>
          <a:srcRect l="23381" r="23381" t="0" b="0"/>
          <a:stretch/>
        </p:blipFill>
        <p:spPr>
          <a:xfrm>
            <a:off x="6766560" y="1005840"/>
            <a:ext cx="4800600" cy="50749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766560" y="1005840"/>
            <a:ext cx="4800600" cy="5074920"/>
          </a:xfrm>
          <a:prstGeom prst="rect">
            <a:avLst/>
          </a:prstGeom>
          <a:solidFill>
            <a:srgbClr val="FFFFFF">
              <a:alpha val="5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85800" y="1170432"/>
            <a:ext cx="2560320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12700">
            <a:solidFill>
              <a:srgbClr val="D8E2F4"/>
            </a:solidFill>
            <a:prstDash val="solid"/>
          </a:ln>
          <a:effectLst>
            <a:outerShdw sx="100000" sy="100000" kx="0" ky="0" algn="bl" rotWithShape="0" blurRad="12700" dist="50800" dir="2700000">
              <a:srgbClr val="A7B5D1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85800" y="1170432"/>
            <a:ext cx="73152" cy="1170432"/>
          </a:xfrm>
          <a:prstGeom prst="rect">
            <a:avLst/>
          </a:prstGeom>
          <a:solidFill>
            <a:srgbClr val="246BFE"/>
          </a:solidFill>
          <a:ln w="12700">
            <a:solidFill>
              <a:srgbClr val="246BF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86968" y="1335024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71A44"/>
                </a:solidFill>
              </a:rPr>
              <a:t>Logo direction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86968" y="1700784"/>
            <a:ext cx="2157984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26324B"/>
                </a:solidFill>
              </a:rPr>
              <a:t>Choose the logo idea, symbol, colors, and what the logo should communicate.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520440" y="1170432"/>
            <a:ext cx="2560320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12700">
            <a:solidFill>
              <a:srgbClr val="D8E2F4"/>
            </a:solidFill>
            <a:prstDash val="solid"/>
          </a:ln>
          <a:effectLst>
            <a:outerShdw sx="100000" sy="100000" kx="0" ky="0" algn="bl" rotWithShape="0" blurRad="12700" dist="50800" dir="2700000">
              <a:srgbClr val="A7B5D1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520440" y="1170432"/>
            <a:ext cx="73152" cy="1170432"/>
          </a:xfrm>
          <a:prstGeom prst="rect">
            <a:avLst/>
          </a:prstGeom>
          <a:solidFill>
            <a:srgbClr val="6C45E9"/>
          </a:solidFill>
          <a:ln w="12700">
            <a:solidFill>
              <a:srgbClr val="6C45E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721608" y="1335024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71A44"/>
                </a:solidFill>
              </a:rPr>
              <a:t>Identity statement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3721608" y="1700784"/>
            <a:ext cx="2157984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26324B"/>
                </a:solidFill>
              </a:rPr>
              <a:t>Write: who we are, what we offer, why we are different, and who we serve.</a:t>
            </a:r>
            <a:endParaRPr lang="en-US" sz="960" dirty="0"/>
          </a:p>
        </p:txBody>
      </p:sp>
      <p:sp>
        <p:nvSpPr>
          <p:cNvPr id="15" name="Shape 12"/>
          <p:cNvSpPr/>
          <p:nvPr/>
        </p:nvSpPr>
        <p:spPr>
          <a:xfrm>
            <a:off x="685800" y="2770632"/>
            <a:ext cx="2560320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12700">
            <a:solidFill>
              <a:srgbClr val="D8E2F4"/>
            </a:solidFill>
            <a:prstDash val="solid"/>
          </a:ln>
          <a:effectLst>
            <a:outerShdw sx="100000" sy="100000" kx="0" ky="0" algn="bl" rotWithShape="0" blurRad="12700" dist="50800" dir="2700000">
              <a:srgbClr val="A7B5D1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85800" y="2770632"/>
            <a:ext cx="73152" cy="1170432"/>
          </a:xfrm>
          <a:prstGeom prst="rect">
            <a:avLst/>
          </a:prstGeom>
          <a:solidFill>
            <a:srgbClr val="29C7D9"/>
          </a:solidFill>
          <a:ln w="12700">
            <a:solidFill>
              <a:srgbClr val="29C7D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86968" y="2935224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71A44"/>
                </a:solidFill>
              </a:rPr>
              <a:t>Visual mood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886968" y="3300984"/>
            <a:ext cx="2157984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26324B"/>
                </a:solidFill>
              </a:rPr>
              <a:t>Collect 5–10 examples: websites, colors, typography, photos, and styles.</a:t>
            </a:r>
            <a:endParaRPr lang="en-US" sz="960" dirty="0"/>
          </a:p>
        </p:txBody>
      </p:sp>
      <p:sp>
        <p:nvSpPr>
          <p:cNvPr id="19" name="Shape 16"/>
          <p:cNvSpPr/>
          <p:nvPr/>
        </p:nvSpPr>
        <p:spPr>
          <a:xfrm>
            <a:off x="3520440" y="2770632"/>
            <a:ext cx="2560320" cy="1170432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12700">
            <a:solidFill>
              <a:srgbClr val="D8E2F4"/>
            </a:solidFill>
            <a:prstDash val="solid"/>
          </a:ln>
          <a:effectLst>
            <a:outerShdw sx="100000" sy="100000" kx="0" ky="0" algn="bl" rotWithShape="0" blurRad="12700" dist="50800" dir="2700000">
              <a:srgbClr val="A7B5D1">
                <a:alpha val="1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3520440" y="2770632"/>
            <a:ext cx="73152" cy="1170432"/>
          </a:xfrm>
          <a:prstGeom prst="rect">
            <a:avLst/>
          </a:prstGeom>
          <a:solidFill>
            <a:srgbClr val="19B87A"/>
          </a:solidFill>
          <a:ln w="12700">
            <a:solidFill>
              <a:srgbClr val="19B87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721608" y="2935224"/>
            <a:ext cx="2212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71A44"/>
                </a:solidFill>
              </a:rPr>
              <a:t>Brand rules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3721608" y="3300984"/>
            <a:ext cx="2157984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26324B"/>
                </a:solidFill>
              </a:rPr>
              <a:t>Define tone: luxury, friendly, youth, professional, traditional, modern, etc.</a:t>
            </a:r>
            <a:endParaRPr lang="en-US" sz="960" dirty="0"/>
          </a:p>
        </p:txBody>
      </p:sp>
      <p:sp>
        <p:nvSpPr>
          <p:cNvPr id="23" name="Text 20"/>
          <p:cNvSpPr/>
          <p:nvPr/>
        </p:nvSpPr>
        <p:spPr>
          <a:xfrm>
            <a:off x="713232" y="4791456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71A44"/>
                </a:solidFill>
              </a:rPr>
              <a:t>Student output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713232" y="513892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6324B"/>
                </a:solidFill>
              </a:rPr>
              <a:t>One-page brand identity sheet ready to paste inside the AI prompt form.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548640" y="6510528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57085"/>
                </a:solidFill>
              </a:rPr>
              <a:t>AI Marketing Team • Web Creation Program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406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71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 B — Prompt Form for AI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57085"/>
                </a:solidFill>
              </a:rPr>
              <a:t>The prompt form turns business thinking into a professional website brief.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10561320" y="329184"/>
            <a:ext cx="1051560" cy="292608"/>
          </a:xfrm>
          <a:prstGeom prst="rect">
            <a:avLst/>
          </a:prstGeom>
          <a:solidFill>
            <a:srgbClr val="246BFE"/>
          </a:solidFill>
          <a:ln>
            <a:solidFill>
              <a:srgbClr val="246BFE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Week 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731520" y="1170432"/>
            <a:ext cx="4892040" cy="5047488"/>
          </a:xfrm>
          <a:prstGeom prst="roundRect">
            <a:avLst>
              <a:gd name="adj" fmla="val 2243"/>
            </a:avLst>
          </a:prstGeom>
          <a:solidFill>
            <a:srgbClr val="F8FAFF"/>
          </a:solidFill>
          <a:ln w="12700">
            <a:solidFill>
              <a:srgbClr val="D8E2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481328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71A44"/>
                </a:solidFill>
              </a:rPr>
              <a:t>Prompt Form Sections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078992" y="1965960"/>
            <a:ext cx="420624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2EAF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25296" y="2048256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246BFE"/>
                </a:solidFill>
              </a:rPr>
              <a:t>Business goal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2633472" y="2048256"/>
            <a:ext cx="2331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26324B"/>
                </a:solidFill>
              </a:rPr>
              <a:t>What should the website achieve?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1078992" y="2542032"/>
            <a:ext cx="420624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2EAF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25296" y="2624328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246BFE"/>
                </a:solidFill>
              </a:rPr>
              <a:t>Target audience</a:t>
            </a:r>
            <a:endParaRPr lang="en-US" sz="880" dirty="0"/>
          </a:p>
        </p:txBody>
      </p:sp>
      <p:sp>
        <p:nvSpPr>
          <p:cNvPr id="12" name="Text 10"/>
          <p:cNvSpPr/>
          <p:nvPr/>
        </p:nvSpPr>
        <p:spPr>
          <a:xfrm>
            <a:off x="2633472" y="2624328"/>
            <a:ext cx="2331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26324B"/>
                </a:solidFill>
              </a:rPr>
              <a:t>Who is the website for?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1078992" y="3118104"/>
            <a:ext cx="420624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2EAF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25296" y="3200400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246BFE"/>
                </a:solidFill>
              </a:rPr>
              <a:t>Pages needed</a:t>
            </a:r>
            <a:endParaRPr lang="en-US" sz="880" dirty="0"/>
          </a:p>
        </p:txBody>
      </p:sp>
      <p:sp>
        <p:nvSpPr>
          <p:cNvPr id="15" name="Text 13"/>
          <p:cNvSpPr/>
          <p:nvPr/>
        </p:nvSpPr>
        <p:spPr>
          <a:xfrm>
            <a:off x="2633472" y="3200400"/>
            <a:ext cx="2331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26324B"/>
                </a:solidFill>
              </a:rPr>
              <a:t>Home, About, Shop, Contact…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1078992" y="3694176"/>
            <a:ext cx="420624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2EAF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25296" y="3776472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246BFE"/>
                </a:solidFill>
              </a:rPr>
              <a:t>Style direction</a:t>
            </a:r>
            <a:endParaRPr lang="en-US" sz="880" dirty="0"/>
          </a:p>
        </p:txBody>
      </p:sp>
      <p:sp>
        <p:nvSpPr>
          <p:cNvPr id="18" name="Text 16"/>
          <p:cNvSpPr/>
          <p:nvPr/>
        </p:nvSpPr>
        <p:spPr>
          <a:xfrm>
            <a:off x="2633472" y="3776472"/>
            <a:ext cx="2331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26324B"/>
                </a:solidFill>
              </a:rPr>
              <a:t>Colors, fonts, mood, references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1078992" y="4270248"/>
            <a:ext cx="420624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2EAF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25296" y="4352544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246BFE"/>
                </a:solidFill>
              </a:rPr>
              <a:t>Features</a:t>
            </a:r>
            <a:endParaRPr lang="en-US" sz="880" dirty="0"/>
          </a:p>
        </p:txBody>
      </p:sp>
      <p:sp>
        <p:nvSpPr>
          <p:cNvPr id="21" name="Text 19"/>
          <p:cNvSpPr/>
          <p:nvPr/>
        </p:nvSpPr>
        <p:spPr>
          <a:xfrm>
            <a:off x="2633472" y="4352544"/>
            <a:ext cx="2331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26324B"/>
                </a:solidFill>
              </a:rPr>
              <a:t>Forms, dashboard, booking, shop…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1078992" y="4846320"/>
            <a:ext cx="4206240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2EAF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225296" y="4928616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246BFE"/>
                </a:solidFill>
              </a:rPr>
              <a:t>Content</a:t>
            </a:r>
            <a:endParaRPr lang="en-US" sz="880" dirty="0"/>
          </a:p>
        </p:txBody>
      </p:sp>
      <p:sp>
        <p:nvSpPr>
          <p:cNvPr id="24" name="Text 22"/>
          <p:cNvSpPr/>
          <p:nvPr/>
        </p:nvSpPr>
        <p:spPr>
          <a:xfrm>
            <a:off x="2633472" y="4928616"/>
            <a:ext cx="2331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26324B"/>
                </a:solidFill>
              </a:rPr>
              <a:t>Texts, products, images, CTAs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400800" y="138988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71A44"/>
                </a:solidFill>
              </a:rPr>
              <a:t>Final AI Prompt Recipe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6446520" y="1965960"/>
            <a:ext cx="219456" cy="219456"/>
          </a:xfrm>
          <a:prstGeom prst="ellipse">
            <a:avLst/>
          </a:prstGeom>
          <a:solidFill>
            <a:srgbClr val="29C7D9"/>
          </a:solidFill>
          <a:ln w="12700">
            <a:solidFill>
              <a:srgbClr val="29C7D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784848" y="1929384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6324B"/>
                </a:solidFill>
              </a:rPr>
              <a:t>Role: act as a senior web strategist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446520" y="2468880"/>
            <a:ext cx="219456" cy="219456"/>
          </a:xfrm>
          <a:prstGeom prst="ellipse">
            <a:avLst/>
          </a:prstGeom>
          <a:solidFill>
            <a:srgbClr val="6C45E9"/>
          </a:solidFill>
          <a:ln w="12700">
            <a:solidFill>
              <a:srgbClr val="6C45E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784848" y="2432304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6324B"/>
                </a:solidFill>
              </a:rPr>
              <a:t>Context: business identity + target audience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6446520" y="2971800"/>
            <a:ext cx="219456" cy="219456"/>
          </a:xfrm>
          <a:prstGeom prst="ellipse">
            <a:avLst/>
          </a:prstGeom>
          <a:solidFill>
            <a:srgbClr val="29C7D9"/>
          </a:solidFill>
          <a:ln w="12700">
            <a:solidFill>
              <a:srgbClr val="29C7D9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784848" y="2935224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6324B"/>
                </a:solidFill>
              </a:rPr>
              <a:t>Task: create a modern website concept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6446520" y="3474720"/>
            <a:ext cx="219456" cy="219456"/>
          </a:xfrm>
          <a:prstGeom prst="ellipse">
            <a:avLst/>
          </a:prstGeom>
          <a:solidFill>
            <a:srgbClr val="6C45E9"/>
          </a:solidFill>
          <a:ln w="12700">
            <a:solidFill>
              <a:srgbClr val="6C45E9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784848" y="3438144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6324B"/>
                </a:solidFill>
              </a:rPr>
              <a:t>Structure: pages, sections, content, CTAs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6446520" y="3977640"/>
            <a:ext cx="219456" cy="219456"/>
          </a:xfrm>
          <a:prstGeom prst="ellipse">
            <a:avLst/>
          </a:prstGeom>
          <a:solidFill>
            <a:srgbClr val="29C7D9"/>
          </a:solidFill>
          <a:ln w="12700">
            <a:solidFill>
              <a:srgbClr val="29C7D9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784848" y="3941064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6324B"/>
                </a:solidFill>
              </a:rPr>
              <a:t>Style: brand colors, fonts, mood, visuals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6446520" y="4480560"/>
            <a:ext cx="219456" cy="219456"/>
          </a:xfrm>
          <a:prstGeom prst="ellipse">
            <a:avLst/>
          </a:prstGeom>
          <a:solidFill>
            <a:srgbClr val="6C45E9"/>
          </a:solidFill>
          <a:ln w="12700">
            <a:solidFill>
              <a:srgbClr val="6C45E9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784848" y="4443984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6324B"/>
                </a:solidFill>
              </a:rPr>
              <a:t>Output: ready for Stitch + Figma refinement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6446520" y="5285232"/>
            <a:ext cx="443484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D8E2F4"/>
            </a:solidFill>
            <a:prstDash val="solid"/>
          </a:ln>
          <a:effectLst>
            <a:outerShdw sx="100000" sy="100000" kx="0" ky="0" algn="bl" rotWithShape="0" blurRad="12700" dist="50800" dir="2700000">
              <a:srgbClr val="A7B5D1">
                <a:alpha val="18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6446520" y="5285232"/>
            <a:ext cx="73152" cy="713232"/>
          </a:xfrm>
          <a:prstGeom prst="rect">
            <a:avLst/>
          </a:prstGeom>
          <a:solidFill>
            <a:srgbClr val="FF8A2A"/>
          </a:solidFill>
          <a:ln w="12700">
            <a:solidFill>
              <a:srgbClr val="FF8A2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647688" y="5449824"/>
            <a:ext cx="4087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71A44"/>
                </a:solidFill>
              </a:rPr>
              <a:t>Quality rule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6647688" y="5815584"/>
            <a:ext cx="4032504" cy="548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26324B"/>
                </a:solidFill>
              </a:rPr>
              <a:t>Bad prompt = generic website. Strong prompt = website that respects identity and business goals.</a:t>
            </a:r>
            <a:endParaRPr lang="en-US" sz="960" dirty="0"/>
          </a:p>
        </p:txBody>
      </p:sp>
      <p:sp>
        <p:nvSpPr>
          <p:cNvPr id="42" name="Text 40"/>
          <p:cNvSpPr/>
          <p:nvPr/>
        </p:nvSpPr>
        <p:spPr>
          <a:xfrm>
            <a:off x="548640" y="6510528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57085"/>
                </a:solidFill>
              </a:rPr>
              <a:t>AI Marketing Team • Web Creation Program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406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71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 C — Stitch → Figma Workflow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57085"/>
                </a:solidFill>
              </a:rPr>
              <a:t>Participants move from AI-generated direction to editable design structure.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10561320" y="329184"/>
            <a:ext cx="1051560" cy="292608"/>
          </a:xfrm>
          <a:prstGeom prst="rect">
            <a:avLst/>
          </a:prstGeom>
          <a:solidFill>
            <a:srgbClr val="246BFE"/>
          </a:solidFill>
          <a:ln>
            <a:solidFill>
              <a:srgbClr val="246BFE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Week 2</a:t>
            </a:r>
            <a:endParaRPr lang="en-US" sz="1050" dirty="0"/>
          </a:p>
        </p:txBody>
      </p:sp>
      <p:pic>
        <p:nvPicPr>
          <p:cNvPr id="5" name="Image 0" descr="/mnt/data/wide_clean_tech_ux_illustration_on_a_white_backgro.png">    </p:cNvPr>
          <p:cNvPicPr>
            <a:picLocks noChangeAspect="1"/>
          </p:cNvPicPr>
          <p:nvPr/>
        </p:nvPicPr>
        <p:blipFill>
          <a:blip r:embed="rId1"/>
          <a:srcRect l="0" r="0" t="14188" b="14188"/>
          <a:stretch/>
        </p:blipFill>
        <p:spPr>
          <a:xfrm>
            <a:off x="182880" y="960120"/>
            <a:ext cx="11795760" cy="47548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82880" y="960120"/>
            <a:ext cx="11795760" cy="4754880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41248" y="4370832"/>
            <a:ext cx="23317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6E1F5"/>
            </a:solidFill>
            <a:prstDash val="solid"/>
          </a:ln>
          <a:effectLst>
            <a:outerShdw sx="100000" sy="100000" kx="0" ky="0" algn="bl" rotWithShape="0" blurRad="12700" dist="50800" dir="2700000">
              <a:srgbClr val="A9B7D0">
                <a:alpha val="1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96696" y="4617720"/>
            <a:ext cx="411480" cy="411480"/>
          </a:xfrm>
          <a:prstGeom prst="ellipse">
            <a:avLst/>
          </a:prstGeom>
          <a:solidFill>
            <a:srgbClr val="6C45E9"/>
          </a:solidFill>
          <a:ln w="12700">
            <a:solidFill>
              <a:srgbClr val="6C45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96696" y="4718304"/>
            <a:ext cx="411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527048" y="453542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A44"/>
                </a:solidFill>
              </a:rPr>
              <a:t>Paste prompt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527048" y="479145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26324B"/>
                </a:solidFill>
              </a:rPr>
              <a:t>Use the final prompt in Stitch to generate the first website direction.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3630168" y="4370832"/>
            <a:ext cx="23317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6E1F5"/>
            </a:solidFill>
            <a:prstDash val="solid"/>
          </a:ln>
          <a:effectLst>
            <a:outerShdw sx="100000" sy="100000" kx="0" ky="0" algn="bl" rotWithShape="0" blurRad="12700" dist="50800" dir="2700000">
              <a:srgbClr val="A9B7D0">
                <a:alpha val="16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785616" y="4617720"/>
            <a:ext cx="411480" cy="411480"/>
          </a:xfrm>
          <a:prstGeom prst="ellipse">
            <a:avLst/>
          </a:prstGeom>
          <a:solidFill>
            <a:srgbClr val="246BFE"/>
          </a:solidFill>
          <a:ln w="12700">
            <a:solidFill>
              <a:srgbClr val="246BF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785616" y="4718304"/>
            <a:ext cx="411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4315968" y="453542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A44"/>
                </a:solidFill>
              </a:rPr>
              <a:t>Choose version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4315968" y="479145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26324B"/>
                </a:solidFill>
              </a:rPr>
              <a:t>Compare outputs and select the strongest structure.</a:t>
            </a:r>
            <a:endParaRPr lang="en-US" sz="750" dirty="0"/>
          </a:p>
        </p:txBody>
      </p:sp>
      <p:sp>
        <p:nvSpPr>
          <p:cNvPr id="17" name="Shape 14"/>
          <p:cNvSpPr/>
          <p:nvPr/>
        </p:nvSpPr>
        <p:spPr>
          <a:xfrm>
            <a:off x="6419088" y="4370832"/>
            <a:ext cx="23317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6E1F5"/>
            </a:solidFill>
            <a:prstDash val="solid"/>
          </a:ln>
          <a:effectLst>
            <a:outerShdw sx="100000" sy="100000" kx="0" ky="0" algn="bl" rotWithShape="0" blurRad="12700" dist="50800" dir="2700000">
              <a:srgbClr val="A9B7D0">
                <a:alpha val="16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574536" y="4617720"/>
            <a:ext cx="411480" cy="411480"/>
          </a:xfrm>
          <a:prstGeom prst="ellipse">
            <a:avLst/>
          </a:prstGeom>
          <a:solidFill>
            <a:srgbClr val="29C7D9"/>
          </a:solidFill>
          <a:ln w="12700">
            <a:solidFill>
              <a:srgbClr val="29C7D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574536" y="4718304"/>
            <a:ext cx="411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7104888" y="453542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A44"/>
                </a:solidFill>
              </a:rPr>
              <a:t>Export / recreate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7104888" y="479145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26324B"/>
                </a:solidFill>
              </a:rPr>
              <a:t>Bring the design logic into Figma for refinement.</a:t>
            </a:r>
            <a:endParaRPr lang="en-US" sz="750" dirty="0"/>
          </a:p>
        </p:txBody>
      </p:sp>
      <p:sp>
        <p:nvSpPr>
          <p:cNvPr id="22" name="Shape 19"/>
          <p:cNvSpPr/>
          <p:nvPr/>
        </p:nvSpPr>
        <p:spPr>
          <a:xfrm>
            <a:off x="9208008" y="4370832"/>
            <a:ext cx="2331720" cy="987552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6E1F5"/>
            </a:solidFill>
            <a:prstDash val="solid"/>
          </a:ln>
          <a:effectLst>
            <a:outerShdw sx="100000" sy="100000" kx="0" ky="0" algn="bl" rotWithShape="0" blurRad="12700" dist="50800" dir="2700000">
              <a:srgbClr val="A9B7D0">
                <a:alpha val="16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363456" y="4617720"/>
            <a:ext cx="411480" cy="411480"/>
          </a:xfrm>
          <a:prstGeom prst="ellipse">
            <a:avLst/>
          </a:prstGeom>
          <a:solidFill>
            <a:srgbClr val="19B87A"/>
          </a:solidFill>
          <a:ln w="12700">
            <a:solidFill>
              <a:srgbClr val="19B87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363456" y="4718304"/>
            <a:ext cx="411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9893808" y="453542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A44"/>
                </a:solidFill>
              </a:rPr>
              <a:t>Clean UI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9893808" y="479145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26324B"/>
                </a:solidFill>
              </a:rPr>
              <a:t>Fix spacing, colors, typography, components, and sections.</a:t>
            </a:r>
            <a:endParaRPr lang="en-US" sz="750" dirty="0"/>
          </a:p>
        </p:txBody>
      </p:sp>
      <p:sp>
        <p:nvSpPr>
          <p:cNvPr id="27" name="Text 24"/>
          <p:cNvSpPr/>
          <p:nvPr/>
        </p:nvSpPr>
        <p:spPr>
          <a:xfrm>
            <a:off x="548640" y="6510528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57085"/>
                </a:solidFill>
              </a:rPr>
              <a:t>AI Marketing Team • Web Creation Program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406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71A4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2 Final Deliverables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30352" y="749808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57085"/>
                </a:solidFill>
              </a:rPr>
              <a:t>By the end of the week, every participant submits a clear web direction.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10561320" y="329184"/>
            <a:ext cx="1051560" cy="292608"/>
          </a:xfrm>
          <a:prstGeom prst="rect">
            <a:avLst/>
          </a:prstGeom>
          <a:solidFill>
            <a:srgbClr val="246BFE"/>
          </a:solidFill>
          <a:ln>
            <a:solidFill>
              <a:srgbClr val="246BFE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Week 2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822960" y="1170432"/>
            <a:ext cx="6446520" cy="502920"/>
          </a:xfrm>
          <a:prstGeom prst="roundRect">
            <a:avLst>
              <a:gd name="adj" fmla="val 14545"/>
            </a:avLst>
          </a:prstGeom>
          <a:solidFill>
            <a:srgbClr val="F7FAFF"/>
          </a:solidFill>
          <a:ln w="12700">
            <a:solidFill>
              <a:srgbClr val="DFE8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24128" y="1298448"/>
            <a:ext cx="246888" cy="246888"/>
          </a:xfrm>
          <a:prstGeom prst="ellipse">
            <a:avLst/>
          </a:prstGeom>
          <a:solidFill>
            <a:srgbClr val="246BFE"/>
          </a:solidFill>
          <a:ln w="12700">
            <a:solidFill>
              <a:srgbClr val="246BF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353312"/>
            <a:ext cx="24688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1</a:t>
            </a:r>
            <a:endParaRPr lang="en-US" sz="650" dirty="0"/>
          </a:p>
        </p:txBody>
      </p:sp>
      <p:sp>
        <p:nvSpPr>
          <p:cNvPr id="8" name="Text 6"/>
          <p:cNvSpPr/>
          <p:nvPr/>
        </p:nvSpPr>
        <p:spPr>
          <a:xfrm>
            <a:off x="1417320" y="1271016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A44"/>
                </a:solidFill>
              </a:rPr>
              <a:t>Brand identity sheet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520440" y="1280160"/>
            <a:ext cx="3429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26324B"/>
                </a:solidFill>
              </a:rPr>
              <a:t>Logo direction, colors, fonts, tone, audience, offer</a:t>
            </a:r>
            <a:endParaRPr lang="en-US" sz="930" dirty="0"/>
          </a:p>
        </p:txBody>
      </p:sp>
      <p:sp>
        <p:nvSpPr>
          <p:cNvPr id="10" name="Shape 8"/>
          <p:cNvSpPr/>
          <p:nvPr/>
        </p:nvSpPr>
        <p:spPr>
          <a:xfrm>
            <a:off x="822960" y="1920240"/>
            <a:ext cx="644652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DFE8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2048256"/>
            <a:ext cx="246888" cy="246888"/>
          </a:xfrm>
          <a:prstGeom prst="ellipse">
            <a:avLst/>
          </a:prstGeom>
          <a:solidFill>
            <a:srgbClr val="6C45E9"/>
          </a:solidFill>
          <a:ln w="12700">
            <a:solidFill>
              <a:srgbClr val="6C45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103120"/>
            <a:ext cx="24688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2</a:t>
            </a:r>
            <a:endParaRPr lang="en-US" sz="650" dirty="0"/>
          </a:p>
        </p:txBody>
      </p:sp>
      <p:sp>
        <p:nvSpPr>
          <p:cNvPr id="13" name="Text 11"/>
          <p:cNvSpPr/>
          <p:nvPr/>
        </p:nvSpPr>
        <p:spPr>
          <a:xfrm>
            <a:off x="1417320" y="2020824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A44"/>
                </a:solidFill>
              </a:rPr>
              <a:t>AI website prompt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20440" y="2029968"/>
            <a:ext cx="3429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26324B"/>
                </a:solidFill>
              </a:rPr>
              <a:t>One strong prompt ready for Stitch / Google AI tools</a:t>
            </a:r>
            <a:endParaRPr lang="en-US" sz="930" dirty="0"/>
          </a:p>
        </p:txBody>
      </p:sp>
      <p:sp>
        <p:nvSpPr>
          <p:cNvPr id="15" name="Shape 13"/>
          <p:cNvSpPr/>
          <p:nvPr/>
        </p:nvSpPr>
        <p:spPr>
          <a:xfrm>
            <a:off x="822960" y="2670048"/>
            <a:ext cx="6446520" cy="502920"/>
          </a:xfrm>
          <a:prstGeom prst="roundRect">
            <a:avLst>
              <a:gd name="adj" fmla="val 14545"/>
            </a:avLst>
          </a:prstGeom>
          <a:solidFill>
            <a:srgbClr val="F7FAFF"/>
          </a:solidFill>
          <a:ln w="12700">
            <a:solidFill>
              <a:srgbClr val="DFE8F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4128" y="2798064"/>
            <a:ext cx="246888" cy="246888"/>
          </a:xfrm>
          <a:prstGeom prst="ellipse">
            <a:avLst/>
          </a:prstGeom>
          <a:solidFill>
            <a:srgbClr val="29C7D9"/>
          </a:solidFill>
          <a:ln w="12700">
            <a:solidFill>
              <a:srgbClr val="29C7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24128" y="2852928"/>
            <a:ext cx="24688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3</a:t>
            </a:r>
            <a:endParaRPr lang="en-US" sz="650" dirty="0"/>
          </a:p>
        </p:txBody>
      </p:sp>
      <p:sp>
        <p:nvSpPr>
          <p:cNvPr id="18" name="Text 16"/>
          <p:cNvSpPr/>
          <p:nvPr/>
        </p:nvSpPr>
        <p:spPr>
          <a:xfrm>
            <a:off x="1417320" y="2770632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A44"/>
                </a:solidFill>
              </a:rPr>
              <a:t>Stitch output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520440" y="2779776"/>
            <a:ext cx="3429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26324B"/>
                </a:solidFill>
              </a:rPr>
              <a:t>First generated website direction or screenshots</a:t>
            </a:r>
            <a:endParaRPr lang="en-US" sz="930" dirty="0"/>
          </a:p>
        </p:txBody>
      </p:sp>
      <p:sp>
        <p:nvSpPr>
          <p:cNvPr id="20" name="Shape 18"/>
          <p:cNvSpPr/>
          <p:nvPr/>
        </p:nvSpPr>
        <p:spPr>
          <a:xfrm>
            <a:off x="822960" y="3419856"/>
            <a:ext cx="644652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DFE8F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24128" y="3547872"/>
            <a:ext cx="246888" cy="246888"/>
          </a:xfrm>
          <a:prstGeom prst="ellipse">
            <a:avLst/>
          </a:prstGeom>
          <a:solidFill>
            <a:srgbClr val="19B87A"/>
          </a:solidFill>
          <a:ln w="12700">
            <a:solidFill>
              <a:srgbClr val="19B87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24128" y="3602736"/>
            <a:ext cx="24688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4</a:t>
            </a:r>
            <a:endParaRPr lang="en-US" sz="650" dirty="0"/>
          </a:p>
        </p:txBody>
      </p:sp>
      <p:sp>
        <p:nvSpPr>
          <p:cNvPr id="23" name="Text 21"/>
          <p:cNvSpPr/>
          <p:nvPr/>
        </p:nvSpPr>
        <p:spPr>
          <a:xfrm>
            <a:off x="1417320" y="352044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A44"/>
                </a:solidFill>
              </a:rPr>
              <a:t>Figma prototype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3520440" y="3529584"/>
            <a:ext cx="3429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26324B"/>
                </a:solidFill>
              </a:rPr>
              <a:t>Clean homepage structure with basic style system</a:t>
            </a:r>
            <a:endParaRPr lang="en-US" sz="930" dirty="0"/>
          </a:p>
        </p:txBody>
      </p:sp>
      <p:sp>
        <p:nvSpPr>
          <p:cNvPr id="25" name="Shape 23"/>
          <p:cNvSpPr/>
          <p:nvPr/>
        </p:nvSpPr>
        <p:spPr>
          <a:xfrm>
            <a:off x="822960" y="4169664"/>
            <a:ext cx="6446520" cy="502920"/>
          </a:xfrm>
          <a:prstGeom prst="roundRect">
            <a:avLst>
              <a:gd name="adj" fmla="val 14545"/>
            </a:avLst>
          </a:prstGeom>
          <a:solidFill>
            <a:srgbClr val="F7FAFF"/>
          </a:solidFill>
          <a:ln w="12700">
            <a:solidFill>
              <a:srgbClr val="DFE8F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24128" y="4297680"/>
            <a:ext cx="246888" cy="246888"/>
          </a:xfrm>
          <a:prstGeom prst="ellipse">
            <a:avLst/>
          </a:prstGeom>
          <a:solidFill>
            <a:srgbClr val="FF8A2A"/>
          </a:solidFill>
          <a:ln w="12700">
            <a:solidFill>
              <a:srgbClr val="FF8A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24128" y="4352544"/>
            <a:ext cx="24688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5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417320" y="427024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A44"/>
                </a:solidFill>
              </a:rPr>
              <a:t>Presentation notes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3520440" y="4279392"/>
            <a:ext cx="3429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26324B"/>
                </a:solidFill>
              </a:rPr>
              <a:t>What was changed, why, and what needs improvement</a:t>
            </a:r>
            <a:endParaRPr lang="en-US" sz="930" dirty="0"/>
          </a:p>
        </p:txBody>
      </p:sp>
      <p:sp>
        <p:nvSpPr>
          <p:cNvPr id="30" name="Shape 28"/>
          <p:cNvSpPr/>
          <p:nvPr/>
        </p:nvSpPr>
        <p:spPr>
          <a:xfrm>
            <a:off x="7909560" y="1234440"/>
            <a:ext cx="3401568" cy="4480560"/>
          </a:xfrm>
          <a:prstGeom prst="roundRect">
            <a:avLst>
              <a:gd name="adj" fmla="val 3763"/>
            </a:avLst>
          </a:prstGeom>
          <a:solidFill>
            <a:srgbClr val="0B1745"/>
          </a:solidFill>
          <a:ln w="12700">
            <a:solidFill>
              <a:srgbClr val="0B174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57032" y="1600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Evaluation Grid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8229600" y="214884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9C7D9"/>
                </a:solidFill>
              </a:rPr>
              <a:t>✓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8577072" y="2139696"/>
            <a:ext cx="2377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FFFFFF"/>
                </a:solidFill>
              </a:rPr>
              <a:t>Clarity of identity</a:t>
            </a:r>
            <a:endParaRPr lang="en-US" sz="1060" dirty="0"/>
          </a:p>
        </p:txBody>
      </p:sp>
      <p:sp>
        <p:nvSpPr>
          <p:cNvPr id="34" name="Text 32"/>
          <p:cNvSpPr/>
          <p:nvPr/>
        </p:nvSpPr>
        <p:spPr>
          <a:xfrm>
            <a:off x="8229600" y="265176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9C7D9"/>
                </a:solidFill>
              </a:rPr>
              <a:t>✓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8577072" y="2642616"/>
            <a:ext cx="2377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FFFFFF"/>
                </a:solidFill>
              </a:rPr>
              <a:t>Quality of prompt</a:t>
            </a:r>
            <a:endParaRPr lang="en-US" sz="1060" dirty="0"/>
          </a:p>
        </p:txBody>
      </p:sp>
      <p:sp>
        <p:nvSpPr>
          <p:cNvPr id="36" name="Text 34"/>
          <p:cNvSpPr/>
          <p:nvPr/>
        </p:nvSpPr>
        <p:spPr>
          <a:xfrm>
            <a:off x="8229600" y="315468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9C7D9"/>
                </a:solidFill>
              </a:rPr>
              <a:t>✓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8577072" y="3145536"/>
            <a:ext cx="2377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FFFFFF"/>
                </a:solidFill>
              </a:rPr>
              <a:t>Website structure</a:t>
            </a:r>
            <a:endParaRPr lang="en-US" sz="1060" dirty="0"/>
          </a:p>
        </p:txBody>
      </p:sp>
      <p:sp>
        <p:nvSpPr>
          <p:cNvPr id="38" name="Text 36"/>
          <p:cNvSpPr/>
          <p:nvPr/>
        </p:nvSpPr>
        <p:spPr>
          <a:xfrm>
            <a:off x="8229600" y="365760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9C7D9"/>
                </a:solidFill>
              </a:rPr>
              <a:t>✓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8577072" y="3648456"/>
            <a:ext cx="2377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FFFFFF"/>
                </a:solidFill>
              </a:rPr>
              <a:t>Design consistency</a:t>
            </a:r>
            <a:endParaRPr lang="en-US" sz="1060" dirty="0"/>
          </a:p>
        </p:txBody>
      </p:sp>
      <p:sp>
        <p:nvSpPr>
          <p:cNvPr id="40" name="Text 38"/>
          <p:cNvSpPr/>
          <p:nvPr/>
        </p:nvSpPr>
        <p:spPr>
          <a:xfrm>
            <a:off x="8229600" y="4160520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9C7D9"/>
                </a:solidFill>
              </a:rPr>
              <a:t>✓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8577072" y="4151376"/>
            <a:ext cx="23774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FFFFFF"/>
                </a:solidFill>
              </a:rPr>
              <a:t>Ability to explain choices</a:t>
            </a:r>
            <a:endParaRPr lang="en-US" sz="1060" dirty="0"/>
          </a:p>
        </p:txBody>
      </p:sp>
      <p:sp>
        <p:nvSpPr>
          <p:cNvPr id="42" name="Shape 40"/>
          <p:cNvSpPr/>
          <p:nvPr/>
        </p:nvSpPr>
        <p:spPr>
          <a:xfrm>
            <a:off x="8247888" y="4983480"/>
            <a:ext cx="2724912" cy="384048"/>
          </a:xfrm>
          <a:prstGeom prst="roundRect">
            <a:avLst>
              <a:gd name="adj" fmla="val 19048"/>
            </a:avLst>
          </a:prstGeom>
          <a:solidFill>
            <a:srgbClr val="246BFE"/>
          </a:solidFill>
          <a:ln w="12700">
            <a:solidFill>
              <a:srgbClr val="246B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375904" y="5102352"/>
            <a:ext cx="24688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FFFFFF"/>
                </a:solidFill>
              </a:rPr>
              <a:t>Ready for Week 3: Frontend Build</a:t>
            </a:r>
            <a:endParaRPr lang="en-US" sz="860" dirty="0"/>
          </a:p>
        </p:txBody>
      </p:sp>
      <p:sp>
        <p:nvSpPr>
          <p:cNvPr id="44" name="Text 42"/>
          <p:cNvSpPr/>
          <p:nvPr/>
        </p:nvSpPr>
        <p:spPr>
          <a:xfrm>
            <a:off x="548640" y="6510528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57085"/>
                </a:solidFill>
              </a:rPr>
              <a:t>AI Marketing Team • Web Creation Program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Jezzine Web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2 - Prompt Form, Stitch &amp; Figma</dc:title>
  <dc:subject>Week 2 Web Creation Program</dc:subject>
  <dc:creator>OpenAI</dc:creator>
  <cp:lastModifiedBy>OpenAI</cp:lastModifiedBy>
  <cp:revision>1</cp:revision>
  <dcterms:created xsi:type="dcterms:W3CDTF">2026-05-06T08:43:37Z</dcterms:created>
  <dcterms:modified xsi:type="dcterms:W3CDTF">2026-05-06T08:43:37Z</dcterms:modified>
</cp:coreProperties>
</file>