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clean_modern_high_resolution_presentation_hero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85800" y="114300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2366F2"/>
                </a:solidFill>
              </a:rPr>
              <a:t>WEB CREATION WORKFLOW</a:t>
            </a:r>
            <a:endParaRPr lang="en-US" sz="2000" dirty="0"/>
          </a:p>
        </p:txBody>
      </p:sp>
      <p:sp>
        <p:nvSpPr>
          <p:cNvPr id="4" name="Text 1"/>
          <p:cNvSpPr/>
          <p:nvPr/>
        </p:nvSpPr>
        <p:spPr>
          <a:xfrm>
            <a:off x="685800" y="1664208"/>
            <a:ext cx="5486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000" b="1" dirty="0">
                <a:solidFill>
                  <a:srgbClr val="0B15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1: Web Logo &amp; Brand Identity</a:t>
            </a:r>
            <a:endParaRPr lang="en-US" sz="4000" dirty="0"/>
          </a:p>
        </p:txBody>
      </p:sp>
      <p:sp>
        <p:nvSpPr>
          <p:cNvPr id="5" name="Text 2"/>
          <p:cNvSpPr/>
          <p:nvPr/>
        </p:nvSpPr>
        <p:spPr>
          <a:xfrm>
            <a:off x="713232" y="2971800"/>
            <a:ext cx="5074920" cy="7315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344054"/>
                </a:solidFill>
              </a:rPr>
              <a:t>A weekly task plan for participants to build a professional web identity before moving to AI prompts, Stitch, Figma, frontend, backend, and WordPress options.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713232" y="3977640"/>
            <a:ext cx="914400" cy="292608"/>
          </a:xfrm>
          <a:prstGeom prst="rect">
            <a:avLst/>
          </a:prstGeom>
          <a:solidFill>
            <a:srgbClr val="FFFFFF"/>
          </a:solidFill>
          <a:ln>
            <a:solidFill>
              <a:srgbClr val="2366F2"/>
            </a:solidFill>
          </a:ln>
        </p:spPr>
        <p:txBody>
          <a:bodyPr wrap="square" lIns="508" tIns="508" rIns="508" bIns="508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366F2"/>
                </a:solidFill>
              </a:rPr>
              <a:t>Logo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1737360" y="3977640"/>
            <a:ext cx="1005840" cy="292608"/>
          </a:xfrm>
          <a:prstGeom prst="rect">
            <a:avLst/>
          </a:prstGeom>
          <a:solidFill>
            <a:srgbClr val="FFFFFF"/>
          </a:solidFill>
          <a:ln>
            <a:solidFill>
              <a:srgbClr val="6D3BEF"/>
            </a:solidFill>
          </a:ln>
        </p:spPr>
        <p:txBody>
          <a:bodyPr wrap="square" lIns="508" tIns="508" rIns="508" bIns="508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6D3BEF"/>
                </a:solidFill>
              </a:rPr>
              <a:t>Colors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2862072" y="3977640"/>
            <a:ext cx="914400" cy="292608"/>
          </a:xfrm>
          <a:prstGeom prst="rect">
            <a:avLst/>
          </a:prstGeom>
          <a:solidFill>
            <a:srgbClr val="FFFFFF"/>
          </a:solidFill>
          <a:ln>
            <a:solidFill>
              <a:srgbClr val="12B6CB"/>
            </a:solidFill>
          </a:ln>
        </p:spPr>
        <p:txBody>
          <a:bodyPr wrap="square" lIns="508" tIns="508" rIns="508" bIns="508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2B6CB"/>
                </a:solidFill>
              </a:rPr>
              <a:t>Fonts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3886200" y="3977640"/>
            <a:ext cx="914400" cy="292608"/>
          </a:xfrm>
          <a:prstGeom prst="rect">
            <a:avLst/>
          </a:prstGeom>
          <a:solidFill>
            <a:srgbClr val="FFFFFF"/>
          </a:solidFill>
          <a:ln>
            <a:solidFill>
              <a:srgbClr val="1B9E68"/>
            </a:solidFill>
          </a:ln>
        </p:spPr>
        <p:txBody>
          <a:bodyPr wrap="square" lIns="508" tIns="508" rIns="508" bIns="508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B9E68"/>
                </a:solidFill>
              </a:rPr>
              <a:t>Voice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502920" y="6473952"/>
            <a:ext cx="7315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8A2B3"/>
                </a:solidFill>
              </a:rPr>
              <a:t>AI Marketing Team Database • Web Creation Training</a:t>
            </a:r>
            <a:endParaRPr lang="en-US" sz="800" dirty="0"/>
          </a:p>
        </p:txBody>
      </p:sp>
      <p:sp>
        <p:nvSpPr>
          <p:cNvPr id="11" name="Text 8"/>
          <p:cNvSpPr/>
          <p:nvPr/>
        </p:nvSpPr>
        <p:spPr>
          <a:xfrm>
            <a:off x="10881360" y="6446520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366F2"/>
                </a:solidFill>
              </a:rPr>
              <a:t>Week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869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15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Full Web Path: From identity to launch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21208" y="804672"/>
            <a:ext cx="8412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67085"/>
                </a:solidFill>
              </a:rPr>
              <a:t>Each part becomes one week of participant tasks.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02920" y="1115568"/>
            <a:ext cx="11155680" cy="0"/>
          </a:xfrm>
          <a:prstGeom prst="line">
            <a:avLst/>
          </a:prstGeom>
          <a:noFill/>
          <a:ln w="12700">
            <a:solidFill>
              <a:srgbClr val="DDE7F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920240"/>
            <a:ext cx="1399032" cy="2240280"/>
          </a:xfrm>
          <a:prstGeom prst="roundRect">
            <a:avLst>
              <a:gd name="adj" fmla="val 5229"/>
            </a:avLst>
          </a:prstGeom>
          <a:solidFill>
            <a:srgbClr val="FFFFFF"/>
          </a:solidFill>
          <a:ln w="12700">
            <a:solidFill>
              <a:srgbClr val="2366F2"/>
            </a:solidFill>
            <a:prstDash val="solid"/>
          </a:ln>
          <a:effectLst>
            <a:outerShdw sx="100000" sy="100000" kx="0" ky="0" algn="bl" rotWithShape="0" blurRad="12700" dist="50800" dir="2700000">
              <a:srgbClr val="CCD6F6">
                <a:alpha val="15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667512" y="2057400"/>
            <a:ext cx="411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366F2"/>
                </a:solidFill>
              </a:rPr>
              <a:t>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85800" y="2651760"/>
            <a:ext cx="11247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535"/>
                </a:solidFill>
              </a:rPr>
              <a:t>Logo &amp; Identity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58368" y="3337560"/>
            <a:ext cx="11795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67085"/>
                </a:solidFill>
              </a:rPr>
              <a:t>Brand base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1947672" y="3035808"/>
            <a:ext cx="155448" cy="0"/>
          </a:xfrm>
          <a:prstGeom prst="line">
            <a:avLst/>
          </a:prstGeom>
          <a:noFill/>
          <a:ln w="12700">
            <a:solidFill>
              <a:srgbClr val="B4C7F6"/>
            </a:solidFill>
            <a:prstDash val="solid"/>
            <a:headEnd type="none"/>
            <a:tailEnd type="triangle"/>
          </a:ln>
        </p:spPr>
      </p:sp>
      <p:sp>
        <p:nvSpPr>
          <p:cNvPr id="10" name="Shape 8"/>
          <p:cNvSpPr/>
          <p:nvPr/>
        </p:nvSpPr>
        <p:spPr>
          <a:xfrm>
            <a:off x="2103120" y="1920240"/>
            <a:ext cx="1399032" cy="2240280"/>
          </a:xfrm>
          <a:prstGeom prst="roundRect">
            <a:avLst>
              <a:gd name="adj" fmla="val 5229"/>
            </a:avLst>
          </a:prstGeom>
          <a:solidFill>
            <a:srgbClr val="FFFFFF"/>
          </a:solidFill>
          <a:ln w="12700">
            <a:solidFill>
              <a:srgbClr val="6D3BEF"/>
            </a:solidFill>
            <a:prstDash val="solid"/>
          </a:ln>
          <a:effectLst>
            <a:outerShdw sx="100000" sy="100000" kx="0" ky="0" algn="bl" rotWithShape="0" blurRad="12700" dist="50800" dir="2700000">
              <a:srgbClr val="CCD6F6">
                <a:alpha val="15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2221992" y="2057400"/>
            <a:ext cx="411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6D3BEF"/>
                </a:solidFill>
              </a:rPr>
              <a:t>2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2240280" y="2651760"/>
            <a:ext cx="11247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535"/>
                </a:solidFill>
              </a:rPr>
              <a:t>AI Prompt + Stitch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2212848" y="3337560"/>
            <a:ext cx="11795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67085"/>
                </a:solidFill>
              </a:rPr>
              <a:t>First concept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3502152" y="3035808"/>
            <a:ext cx="155448" cy="0"/>
          </a:xfrm>
          <a:prstGeom prst="line">
            <a:avLst/>
          </a:prstGeom>
          <a:noFill/>
          <a:ln w="12700">
            <a:solidFill>
              <a:srgbClr val="B4C7F6"/>
            </a:solidFill>
            <a:prstDash val="solid"/>
            <a:headEnd type="none"/>
            <a:tailEnd type="triangle"/>
          </a:ln>
        </p:spPr>
      </p:sp>
      <p:sp>
        <p:nvSpPr>
          <p:cNvPr id="15" name="Shape 13"/>
          <p:cNvSpPr/>
          <p:nvPr/>
        </p:nvSpPr>
        <p:spPr>
          <a:xfrm>
            <a:off x="3657600" y="1920240"/>
            <a:ext cx="1399032" cy="2240280"/>
          </a:xfrm>
          <a:prstGeom prst="roundRect">
            <a:avLst>
              <a:gd name="adj" fmla="val 5229"/>
            </a:avLst>
          </a:prstGeom>
          <a:solidFill>
            <a:srgbClr val="FFFFFF"/>
          </a:solidFill>
          <a:ln w="12700">
            <a:solidFill>
              <a:srgbClr val="12B6CB"/>
            </a:solidFill>
            <a:prstDash val="solid"/>
          </a:ln>
          <a:effectLst>
            <a:outerShdw sx="100000" sy="100000" kx="0" ky="0" algn="bl" rotWithShape="0" blurRad="12700" dist="50800" dir="2700000">
              <a:srgbClr val="CCD6F6">
                <a:alpha val="15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3776472" y="2057400"/>
            <a:ext cx="411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2B6CB"/>
                </a:solidFill>
              </a:rPr>
              <a:t>3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3794760" y="2651760"/>
            <a:ext cx="11247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535"/>
                </a:solidFill>
              </a:rPr>
              <a:t>Figma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3767328" y="3337560"/>
            <a:ext cx="11795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67085"/>
                </a:solidFill>
              </a:rPr>
              <a:t>UI/UX prototype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5056632" y="3035808"/>
            <a:ext cx="155448" cy="0"/>
          </a:xfrm>
          <a:prstGeom prst="line">
            <a:avLst/>
          </a:prstGeom>
          <a:noFill/>
          <a:ln w="12700">
            <a:solidFill>
              <a:srgbClr val="B4C7F6"/>
            </a:solidFill>
            <a:prstDash val="solid"/>
            <a:headEnd type="none"/>
            <a:tailEnd type="triangle"/>
          </a:ln>
        </p:spPr>
      </p:sp>
      <p:sp>
        <p:nvSpPr>
          <p:cNvPr id="20" name="Shape 18"/>
          <p:cNvSpPr/>
          <p:nvPr/>
        </p:nvSpPr>
        <p:spPr>
          <a:xfrm>
            <a:off x="5212080" y="1920240"/>
            <a:ext cx="1399032" cy="2240280"/>
          </a:xfrm>
          <a:prstGeom prst="roundRect">
            <a:avLst>
              <a:gd name="adj" fmla="val 5229"/>
            </a:avLst>
          </a:prstGeom>
          <a:solidFill>
            <a:srgbClr val="FFFFFF"/>
          </a:solidFill>
          <a:ln w="12700">
            <a:solidFill>
              <a:srgbClr val="1B9E68"/>
            </a:solidFill>
            <a:prstDash val="solid"/>
          </a:ln>
          <a:effectLst>
            <a:outerShdw sx="100000" sy="100000" kx="0" ky="0" algn="bl" rotWithShape="0" blurRad="12700" dist="50800" dir="2700000">
              <a:srgbClr val="CCD6F6">
                <a:alpha val="15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5330952" y="2057400"/>
            <a:ext cx="411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B9E68"/>
                </a:solidFill>
              </a:rPr>
              <a:t>4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5349240" y="2651760"/>
            <a:ext cx="11247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535"/>
                </a:solidFill>
              </a:rPr>
              <a:t>Frontend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5321808" y="3337560"/>
            <a:ext cx="11795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67085"/>
                </a:solidFill>
              </a:rPr>
              <a:t>Google AI Studio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6611112" y="3035808"/>
            <a:ext cx="155448" cy="0"/>
          </a:xfrm>
          <a:prstGeom prst="line">
            <a:avLst/>
          </a:prstGeom>
          <a:noFill/>
          <a:ln w="12700">
            <a:solidFill>
              <a:srgbClr val="B4C7F6"/>
            </a:solidFill>
            <a:prstDash val="solid"/>
            <a:headEnd type="none"/>
            <a:tailEnd type="triangle"/>
          </a:ln>
        </p:spPr>
      </p:sp>
      <p:sp>
        <p:nvSpPr>
          <p:cNvPr id="25" name="Shape 23"/>
          <p:cNvSpPr/>
          <p:nvPr/>
        </p:nvSpPr>
        <p:spPr>
          <a:xfrm>
            <a:off x="6766560" y="1920240"/>
            <a:ext cx="1399032" cy="2240280"/>
          </a:xfrm>
          <a:prstGeom prst="roundRect">
            <a:avLst>
              <a:gd name="adj" fmla="val 5229"/>
            </a:avLst>
          </a:prstGeom>
          <a:solidFill>
            <a:srgbClr val="FFFFFF"/>
          </a:solidFill>
          <a:ln w="12700">
            <a:solidFill>
              <a:srgbClr val="F29F05"/>
            </a:solidFill>
            <a:prstDash val="solid"/>
          </a:ln>
          <a:effectLst>
            <a:outerShdw sx="100000" sy="100000" kx="0" ky="0" algn="bl" rotWithShape="0" blurRad="12700" dist="50800" dir="2700000">
              <a:srgbClr val="CCD6F6">
                <a:alpha val="15000"/>
              </a:srgbClr>
            </a:outerShdw>
          </a:effectLst>
        </p:spPr>
      </p:sp>
      <p:sp>
        <p:nvSpPr>
          <p:cNvPr id="26" name="Text 24"/>
          <p:cNvSpPr/>
          <p:nvPr/>
        </p:nvSpPr>
        <p:spPr>
          <a:xfrm>
            <a:off x="6885432" y="2057400"/>
            <a:ext cx="411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29F05"/>
                </a:solidFill>
              </a:rPr>
              <a:t>5</a:t>
            </a:r>
            <a:endParaRPr lang="en-US" sz="2000" dirty="0"/>
          </a:p>
        </p:txBody>
      </p:sp>
      <p:sp>
        <p:nvSpPr>
          <p:cNvPr id="27" name="Text 25"/>
          <p:cNvSpPr/>
          <p:nvPr/>
        </p:nvSpPr>
        <p:spPr>
          <a:xfrm>
            <a:off x="6903720" y="2651760"/>
            <a:ext cx="11247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535"/>
                </a:solidFill>
              </a:rPr>
              <a:t>Backend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6876288" y="3337560"/>
            <a:ext cx="11795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67085"/>
                </a:solidFill>
              </a:rPr>
              <a:t>Google AI Studio / Antigravity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8165592" y="3035808"/>
            <a:ext cx="155448" cy="0"/>
          </a:xfrm>
          <a:prstGeom prst="line">
            <a:avLst/>
          </a:prstGeom>
          <a:noFill/>
          <a:ln w="12700">
            <a:solidFill>
              <a:srgbClr val="B4C7F6"/>
            </a:solidFill>
            <a:prstDash val="solid"/>
            <a:headEnd type="none"/>
            <a:tailEnd type="triangle"/>
          </a:ln>
        </p:spPr>
      </p:sp>
      <p:sp>
        <p:nvSpPr>
          <p:cNvPr id="30" name="Shape 28"/>
          <p:cNvSpPr/>
          <p:nvPr/>
        </p:nvSpPr>
        <p:spPr>
          <a:xfrm>
            <a:off x="8321040" y="1920240"/>
            <a:ext cx="1399032" cy="2240280"/>
          </a:xfrm>
          <a:prstGeom prst="roundRect">
            <a:avLst>
              <a:gd name="adj" fmla="val 5229"/>
            </a:avLst>
          </a:prstGeom>
          <a:solidFill>
            <a:srgbClr val="FFFFFF"/>
          </a:solidFill>
          <a:ln w="12700">
            <a:solidFill>
              <a:srgbClr val="E73586"/>
            </a:solidFill>
            <a:prstDash val="solid"/>
          </a:ln>
          <a:effectLst>
            <a:outerShdw sx="100000" sy="100000" kx="0" ky="0" algn="bl" rotWithShape="0" blurRad="12700" dist="50800" dir="2700000">
              <a:srgbClr val="CCD6F6">
                <a:alpha val="15000"/>
              </a:srgbClr>
            </a:outerShdw>
          </a:effectLst>
        </p:spPr>
      </p:sp>
      <p:sp>
        <p:nvSpPr>
          <p:cNvPr id="31" name="Text 29"/>
          <p:cNvSpPr/>
          <p:nvPr/>
        </p:nvSpPr>
        <p:spPr>
          <a:xfrm>
            <a:off x="8439912" y="2057400"/>
            <a:ext cx="411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E73586"/>
                </a:solidFill>
              </a:rPr>
              <a:t>6</a:t>
            </a:r>
            <a:endParaRPr lang="en-US" sz="2000" dirty="0"/>
          </a:p>
        </p:txBody>
      </p:sp>
      <p:sp>
        <p:nvSpPr>
          <p:cNvPr id="32" name="Text 30"/>
          <p:cNvSpPr/>
          <p:nvPr/>
        </p:nvSpPr>
        <p:spPr>
          <a:xfrm>
            <a:off x="8458200" y="2651760"/>
            <a:ext cx="11247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535"/>
                </a:solidFill>
              </a:rPr>
              <a:t>WordPress Option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8430768" y="3337560"/>
            <a:ext cx="11795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67085"/>
                </a:solidFill>
              </a:rPr>
              <a:t>CMS solution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9720072" y="3035808"/>
            <a:ext cx="155448" cy="0"/>
          </a:xfrm>
          <a:prstGeom prst="line">
            <a:avLst/>
          </a:prstGeom>
          <a:noFill/>
          <a:ln w="12700">
            <a:solidFill>
              <a:srgbClr val="B4C7F6"/>
            </a:solidFill>
            <a:prstDash val="solid"/>
            <a:headEnd type="none"/>
            <a:tailEnd type="triangle"/>
          </a:ln>
        </p:spPr>
      </p:sp>
      <p:sp>
        <p:nvSpPr>
          <p:cNvPr id="35" name="Shape 33"/>
          <p:cNvSpPr/>
          <p:nvPr/>
        </p:nvSpPr>
        <p:spPr>
          <a:xfrm>
            <a:off x="9875520" y="1920240"/>
            <a:ext cx="1399032" cy="2240280"/>
          </a:xfrm>
          <a:prstGeom prst="roundRect">
            <a:avLst>
              <a:gd name="adj" fmla="val 5229"/>
            </a:avLst>
          </a:prstGeom>
          <a:solidFill>
            <a:srgbClr val="FFFFFF"/>
          </a:solidFill>
          <a:ln w="12700">
            <a:solidFill>
              <a:srgbClr val="0B1535"/>
            </a:solidFill>
            <a:prstDash val="solid"/>
          </a:ln>
          <a:effectLst>
            <a:outerShdw sx="100000" sy="100000" kx="0" ky="0" algn="bl" rotWithShape="0" blurRad="12700" dist="50800" dir="2700000">
              <a:srgbClr val="CCD6F6">
                <a:alpha val="15000"/>
              </a:srgbClr>
            </a:outerShdw>
          </a:effectLst>
        </p:spPr>
      </p:sp>
      <p:sp>
        <p:nvSpPr>
          <p:cNvPr id="36" name="Text 34"/>
          <p:cNvSpPr/>
          <p:nvPr/>
        </p:nvSpPr>
        <p:spPr>
          <a:xfrm>
            <a:off x="9994392" y="2057400"/>
            <a:ext cx="411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1535"/>
                </a:solidFill>
              </a:rPr>
              <a:t>7</a:t>
            </a:r>
            <a:endParaRPr lang="en-US" sz="2000" dirty="0"/>
          </a:p>
        </p:txBody>
      </p:sp>
      <p:sp>
        <p:nvSpPr>
          <p:cNvPr id="37" name="Text 35"/>
          <p:cNvSpPr/>
          <p:nvPr/>
        </p:nvSpPr>
        <p:spPr>
          <a:xfrm>
            <a:off x="10012680" y="2651760"/>
            <a:ext cx="11247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B1535"/>
                </a:solidFill>
              </a:rPr>
              <a:t>Launch Plan</a:t>
            </a:r>
            <a:endParaRPr lang="en-US" sz="1400" dirty="0"/>
          </a:p>
        </p:txBody>
      </p:sp>
      <p:sp>
        <p:nvSpPr>
          <p:cNvPr id="38" name="Text 36"/>
          <p:cNvSpPr/>
          <p:nvPr/>
        </p:nvSpPr>
        <p:spPr>
          <a:xfrm>
            <a:off x="9985248" y="3337560"/>
            <a:ext cx="11795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667085"/>
                </a:solidFill>
              </a:rPr>
              <a:t>Final delivery</a:t>
            </a:r>
            <a:endParaRPr lang="en-US" sz="1000" dirty="0"/>
          </a:p>
        </p:txBody>
      </p:sp>
      <p:sp>
        <p:nvSpPr>
          <p:cNvPr id="39" name="Text 37"/>
          <p:cNvSpPr/>
          <p:nvPr/>
        </p:nvSpPr>
        <p:spPr>
          <a:xfrm>
            <a:off x="1005840" y="4983480"/>
            <a:ext cx="10149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535"/>
                </a:solidFill>
              </a:rPr>
              <a:t>Focus now: Week 1 creates the visual identity kit that every next week will use.</a:t>
            </a:r>
            <a:endParaRPr lang="en-US" sz="1800" dirty="0"/>
          </a:p>
        </p:txBody>
      </p:sp>
      <p:sp>
        <p:nvSpPr>
          <p:cNvPr id="40" name="Text 38"/>
          <p:cNvSpPr/>
          <p:nvPr/>
        </p:nvSpPr>
        <p:spPr>
          <a:xfrm>
            <a:off x="502920" y="6473952"/>
            <a:ext cx="7315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8A2B3"/>
                </a:solidFill>
              </a:rPr>
              <a:t>AI Marketing Team Database • Web Creation Training</a:t>
            </a:r>
            <a:endParaRPr lang="en-US" sz="800" dirty="0"/>
          </a:p>
        </p:txBody>
      </p:sp>
      <p:sp>
        <p:nvSpPr>
          <p:cNvPr id="41" name="Text 39"/>
          <p:cNvSpPr/>
          <p:nvPr/>
        </p:nvSpPr>
        <p:spPr>
          <a:xfrm>
            <a:off x="10881360" y="6446520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366F2"/>
                </a:solidFill>
              </a:rPr>
              <a:t>Week 1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869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15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1 Objectives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21208" y="804672"/>
            <a:ext cx="8412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67085"/>
                </a:solidFill>
              </a:rPr>
              <a:t>Participants turn a business idea into a clear visual identity.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02920" y="1115568"/>
            <a:ext cx="11155680" cy="0"/>
          </a:xfrm>
          <a:prstGeom prst="line">
            <a:avLst/>
          </a:prstGeom>
          <a:noFill/>
          <a:ln w="12700">
            <a:solidFill>
              <a:srgbClr val="DDE7F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85800" y="1508760"/>
            <a:ext cx="342900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2366F2">
                <a:alpha val="75000"/>
              </a:srgbClr>
            </a:solidFill>
            <a:prstDash val="solid"/>
          </a:ln>
          <a:effectLst>
            <a:outerShdw sx="100000" sy="100000" kx="0" ky="0" algn="bl" rotWithShape="0" blurRad="12700" dist="50800" dir="2700000">
              <a:srgbClr val="C8D3EA">
                <a:alpha val="16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685800" y="1508760"/>
            <a:ext cx="109728" cy="1828800"/>
          </a:xfrm>
          <a:prstGeom prst="rect">
            <a:avLst/>
          </a:prstGeom>
          <a:solidFill>
            <a:srgbClr val="2366F2"/>
          </a:solidFill>
          <a:ln w="12700">
            <a:solidFill>
              <a:srgbClr val="2366F2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1673352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535"/>
                </a:solidFill>
              </a:rPr>
              <a:t>1. Understand the business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914400" y="2075688"/>
            <a:ext cx="297180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r>
              <a:rPr lang="en-US" sz="1050" dirty="0">
                <a:solidFill>
                  <a:srgbClr val="1D2939"/>
                </a:solidFill>
              </a:rPr>
              <a:t>Business name &amp; story</a:t>
            </a:r>
            <a:endParaRPr lang="en-US" sz="1050" dirty="0"/>
          </a:p>
          <a:p>
            <a:r>
              <a:rPr lang="en-US" sz="1050" dirty="0">
                <a:solidFill>
                  <a:srgbClr val="1D2939"/>
                </a:solidFill>
              </a:rPr>
              <a:t>Products / services</a:t>
            </a:r>
            <a:endParaRPr lang="en-US" sz="1050" dirty="0"/>
          </a:p>
          <a:p>
            <a:r>
              <a:rPr lang="en-US" sz="1050" dirty="0">
                <a:solidFill>
                  <a:srgbClr val="1D2939"/>
                </a:solidFill>
              </a:rPr>
              <a:t>Target audience</a:t>
            </a:r>
            <a:endParaRPr lang="en-US" sz="1050" dirty="0"/>
          </a:p>
          <a:p>
            <a:r>
              <a:rPr lang="en-US" sz="1050" dirty="0">
                <a:solidFill>
                  <a:srgbClr val="1D2939"/>
                </a:solidFill>
              </a:rPr>
              <a:t>Competitors reference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4389120" y="1508760"/>
            <a:ext cx="342900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6D3BEF">
                <a:alpha val="75000"/>
              </a:srgbClr>
            </a:solidFill>
            <a:prstDash val="solid"/>
          </a:ln>
          <a:effectLst>
            <a:outerShdw sx="100000" sy="100000" kx="0" ky="0" algn="bl" rotWithShape="0" blurRad="12700" dist="50800" dir="2700000">
              <a:srgbClr val="C8D3EA">
                <a:alpha val="16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389120" y="1508760"/>
            <a:ext cx="109728" cy="1828800"/>
          </a:xfrm>
          <a:prstGeom prst="rect">
            <a:avLst/>
          </a:prstGeom>
          <a:solidFill>
            <a:srgbClr val="6D3BEF"/>
          </a:solidFill>
          <a:ln w="12700">
            <a:solidFill>
              <a:srgbClr val="6D3BE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17720" y="1673352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535"/>
                </a:solidFill>
              </a:rPr>
              <a:t>2. Define the identity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4617720" y="2075688"/>
            <a:ext cx="297180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r>
              <a:rPr lang="en-US" sz="1050" dirty="0">
                <a:solidFill>
                  <a:srgbClr val="1D2939"/>
                </a:solidFill>
              </a:rPr>
              <a:t>Logo direction</a:t>
            </a:r>
            <a:endParaRPr lang="en-US" sz="1050" dirty="0"/>
          </a:p>
          <a:p>
            <a:r>
              <a:rPr lang="en-US" sz="1050" dirty="0">
                <a:solidFill>
                  <a:srgbClr val="1D2939"/>
                </a:solidFill>
              </a:rPr>
              <a:t>Color palette</a:t>
            </a:r>
            <a:endParaRPr lang="en-US" sz="1050" dirty="0"/>
          </a:p>
          <a:p>
            <a:r>
              <a:rPr lang="en-US" sz="1050" dirty="0">
                <a:solidFill>
                  <a:srgbClr val="1D2939"/>
                </a:solidFill>
              </a:rPr>
              <a:t>Fonts and typography</a:t>
            </a:r>
            <a:endParaRPr lang="en-US" sz="1050" dirty="0"/>
          </a:p>
          <a:p>
            <a:r>
              <a:rPr lang="en-US" sz="1050" dirty="0">
                <a:solidFill>
                  <a:srgbClr val="1D2939"/>
                </a:solidFill>
              </a:rPr>
              <a:t>Tone of voice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8092440" y="1508760"/>
            <a:ext cx="342900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12B6CB">
                <a:alpha val="75000"/>
              </a:srgbClr>
            </a:solidFill>
            <a:prstDash val="solid"/>
          </a:ln>
          <a:effectLst>
            <a:outerShdw sx="100000" sy="100000" kx="0" ky="0" algn="bl" rotWithShape="0" blurRad="12700" dist="50800" dir="2700000">
              <a:srgbClr val="C8D3EA">
                <a:alpha val="16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8092440" y="1508760"/>
            <a:ext cx="109728" cy="1828800"/>
          </a:xfrm>
          <a:prstGeom prst="rect">
            <a:avLst/>
          </a:prstGeom>
          <a:solidFill>
            <a:srgbClr val="12B6CB"/>
          </a:solidFill>
          <a:ln w="12700">
            <a:solidFill>
              <a:srgbClr val="12B6C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21040" y="1673352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535"/>
                </a:solidFill>
              </a:rPr>
              <a:t>3. Prepare web assets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8321040" y="2075688"/>
            <a:ext cx="2971800" cy="1143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r>
              <a:rPr lang="en-US" sz="1050" dirty="0">
                <a:solidFill>
                  <a:srgbClr val="1D2939"/>
                </a:solidFill>
              </a:rPr>
              <a:t>Logo files</a:t>
            </a:r>
            <a:endParaRPr lang="en-US" sz="1050" dirty="0"/>
          </a:p>
          <a:p>
            <a:r>
              <a:rPr lang="en-US" sz="1050" dirty="0">
                <a:solidFill>
                  <a:srgbClr val="1D2939"/>
                </a:solidFill>
              </a:rPr>
              <a:t>Brand mini-guide</a:t>
            </a:r>
            <a:endParaRPr lang="en-US" sz="1050" dirty="0"/>
          </a:p>
          <a:p>
            <a:r>
              <a:rPr lang="en-US" sz="1050" dirty="0">
                <a:solidFill>
                  <a:srgbClr val="1D2939"/>
                </a:solidFill>
              </a:rPr>
              <a:t>Hero message</a:t>
            </a:r>
            <a:endParaRPr lang="en-US" sz="1050" dirty="0"/>
          </a:p>
          <a:p>
            <a:r>
              <a:rPr lang="en-US" sz="1050" dirty="0">
                <a:solidFill>
                  <a:srgbClr val="1D2939"/>
                </a:solidFill>
              </a:rPr>
              <a:t>Visual examples for AI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932688" y="4069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🏢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4636008" y="4069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🎨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8339328" y="4069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000000"/>
                </a:solidFill>
              </a:rPr>
              <a:t>🧩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1005840" y="4709160"/>
            <a:ext cx="10241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1535"/>
                </a:solidFill>
              </a:rPr>
              <a:t>Result: every participant finishes Week 1 with a strong brand base ready for AI website generation.</a:t>
            </a:r>
            <a:endParaRPr lang="en-US" sz="2000" dirty="0"/>
          </a:p>
        </p:txBody>
      </p:sp>
      <p:sp>
        <p:nvSpPr>
          <p:cNvPr id="21" name="Text 19"/>
          <p:cNvSpPr/>
          <p:nvPr/>
        </p:nvSpPr>
        <p:spPr>
          <a:xfrm>
            <a:off x="502920" y="6473952"/>
            <a:ext cx="7315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8A2B3"/>
                </a:solidFill>
              </a:rPr>
              <a:t>AI Marketing Team Database • Web Creation Training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10881360" y="6446520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366F2"/>
                </a:solidFill>
              </a:rPr>
              <a:t>Week 1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869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15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Week 1 Task Plan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21208" y="804672"/>
            <a:ext cx="8412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67085"/>
                </a:solidFill>
              </a:rPr>
              <a:t>A simple 5-day rhythm for the first web part.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02920" y="1115568"/>
            <a:ext cx="11155680" cy="0"/>
          </a:xfrm>
          <a:prstGeom prst="line">
            <a:avLst/>
          </a:prstGeom>
          <a:noFill/>
          <a:ln w="12700">
            <a:solidFill>
              <a:srgbClr val="DDE7F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417320"/>
            <a:ext cx="914400" cy="292608"/>
          </a:xfrm>
          <a:prstGeom prst="rect">
            <a:avLst/>
          </a:prstGeom>
          <a:solidFill>
            <a:srgbClr val="2366F2"/>
          </a:solidFill>
          <a:ln>
            <a:solidFill>
              <a:srgbClr val="2366F2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Day 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920240" y="141732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535"/>
                </a:solidFill>
              </a:rPr>
              <a:t>Business brief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3886200" y="1417320"/>
            <a:ext cx="7269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344054"/>
                </a:solidFill>
              </a:rPr>
              <a:t>Fill the business profile: identity, products, prices, audience, story.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1188720" y="1746504"/>
            <a:ext cx="0" cy="502920"/>
          </a:xfrm>
          <a:prstGeom prst="line">
            <a:avLst/>
          </a:prstGeom>
          <a:noFill/>
          <a:ln w="12700">
            <a:solidFill>
              <a:srgbClr val="BFD0F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31520" y="2350008"/>
            <a:ext cx="914400" cy="292608"/>
          </a:xfrm>
          <a:prstGeom prst="rect">
            <a:avLst/>
          </a:prstGeom>
          <a:solidFill>
            <a:srgbClr val="6D3BEF"/>
          </a:solidFill>
          <a:ln>
            <a:solidFill>
              <a:srgbClr val="6D3BEF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Day 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920240" y="2350008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535"/>
                </a:solidFill>
              </a:rPr>
              <a:t>Moodboard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350008"/>
            <a:ext cx="7269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344054"/>
                </a:solidFill>
              </a:rPr>
              <a:t>Collect 10 visual references: logos, colors, fonts, competitors, web styles.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1188720" y="2679192"/>
            <a:ext cx="0" cy="502920"/>
          </a:xfrm>
          <a:prstGeom prst="line">
            <a:avLst/>
          </a:prstGeom>
          <a:noFill/>
          <a:ln w="12700">
            <a:solidFill>
              <a:srgbClr val="BFD0F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31520" y="3282696"/>
            <a:ext cx="914400" cy="292608"/>
          </a:xfrm>
          <a:prstGeom prst="rect">
            <a:avLst/>
          </a:prstGeom>
          <a:solidFill>
            <a:srgbClr val="12B6CB"/>
          </a:solidFill>
          <a:ln>
            <a:solidFill>
              <a:srgbClr val="12B6CB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Day 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920240" y="3282696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535"/>
                </a:solidFill>
              </a:rPr>
              <a:t>Logo ideas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3886200" y="3282696"/>
            <a:ext cx="7269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344054"/>
                </a:solidFill>
              </a:rPr>
              <a:t>Generate 3 logo concepts, choose one direction, write the logic behind it.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1188720" y="3611880"/>
            <a:ext cx="0" cy="502920"/>
          </a:xfrm>
          <a:prstGeom prst="line">
            <a:avLst/>
          </a:prstGeom>
          <a:noFill/>
          <a:ln w="12700">
            <a:solidFill>
              <a:srgbClr val="BFD0F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731520" y="4215384"/>
            <a:ext cx="914400" cy="292608"/>
          </a:xfrm>
          <a:prstGeom prst="rect">
            <a:avLst/>
          </a:prstGeom>
          <a:solidFill>
            <a:srgbClr val="1B9E68"/>
          </a:solidFill>
          <a:ln>
            <a:solidFill>
              <a:srgbClr val="1B9E68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Day 4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1920240" y="4215384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535"/>
                </a:solidFill>
              </a:rPr>
              <a:t>Identity kit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3886200" y="4215384"/>
            <a:ext cx="7269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344054"/>
                </a:solidFill>
              </a:rPr>
              <a:t>Finalize colors, fonts, tone of voice, button style, and homepage visual mood.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1188720" y="4544568"/>
            <a:ext cx="0" cy="502920"/>
          </a:xfrm>
          <a:prstGeom prst="line">
            <a:avLst/>
          </a:prstGeom>
          <a:noFill/>
          <a:ln w="12700">
            <a:solidFill>
              <a:srgbClr val="BFD0F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31520" y="5148072"/>
            <a:ext cx="914400" cy="292608"/>
          </a:xfrm>
          <a:prstGeom prst="rect">
            <a:avLst/>
          </a:prstGeom>
          <a:solidFill>
            <a:srgbClr val="F29F05"/>
          </a:solidFill>
          <a:ln>
            <a:solidFill>
              <a:srgbClr val="F29F05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Day 5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1920240" y="514807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535"/>
                </a:solidFill>
              </a:rPr>
              <a:t>Presentation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3886200" y="5148072"/>
            <a:ext cx="7269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344054"/>
                </a:solidFill>
              </a:rPr>
              <a:t>Present the identity kit and prepare files for Week 2 prompt generation.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502920" y="6473952"/>
            <a:ext cx="7315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8A2B3"/>
                </a:solidFill>
              </a:rPr>
              <a:t>AI Marketing Team Database • Web Creation Training</a:t>
            </a:r>
            <a:endParaRPr lang="en-US" sz="800" dirty="0"/>
          </a:p>
        </p:txBody>
      </p:sp>
      <p:sp>
        <p:nvSpPr>
          <p:cNvPr id="25" name="Text 23"/>
          <p:cNvSpPr/>
          <p:nvPr/>
        </p:nvSpPr>
        <p:spPr>
          <a:xfrm>
            <a:off x="10881360" y="6446520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366F2"/>
                </a:solidFill>
              </a:rPr>
              <a:t>Week 1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869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15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Tool Workflow for Week 1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21208" y="804672"/>
            <a:ext cx="8412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67085"/>
                </a:solidFill>
              </a:rPr>
              <a:t>Where each participant creates and stores the brand identity.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02920" y="1115568"/>
            <a:ext cx="11155680" cy="0"/>
          </a:xfrm>
          <a:prstGeom prst="line">
            <a:avLst/>
          </a:prstGeom>
          <a:noFill/>
          <a:ln w="12700">
            <a:solidFill>
              <a:srgbClr val="DDE7F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1600200"/>
            <a:ext cx="2331720" cy="283464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 w="12700">
            <a:solidFill>
              <a:srgbClr val="2366F2"/>
            </a:solidFill>
            <a:prstDash val="solid"/>
          </a:ln>
          <a:effectLst>
            <a:outerShdw sx="100000" sy="100000" kx="0" ky="0" algn="bl" rotWithShape="0" blurRad="12700" dist="50800" dir="2700000">
              <a:srgbClr val="D8E2F6">
                <a:alpha val="1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>
            <a:off x="1527048" y="1828800"/>
            <a:ext cx="822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000000"/>
                </a:solidFill>
              </a:rPr>
              <a:t>🗂️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960120" y="2606040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1535"/>
                </a:solidFill>
              </a:rPr>
              <a:t>Database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960120" y="3035808"/>
            <a:ext cx="1965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366F2"/>
                </a:solidFill>
              </a:rPr>
              <a:t>Google Drive / Notebook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005840" y="3547872"/>
            <a:ext cx="1874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344054"/>
                </a:solidFill>
              </a:rPr>
              <a:t>Collect brand data and references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3108960" y="2999232"/>
            <a:ext cx="457200" cy="0"/>
          </a:xfrm>
          <a:prstGeom prst="line">
            <a:avLst/>
          </a:prstGeom>
          <a:noFill/>
          <a:ln w="12700">
            <a:solidFill>
              <a:srgbClr val="B6C7F3"/>
            </a:solidFill>
            <a:prstDash val="solid"/>
            <a:tailEnd type="triangle"/>
          </a:ln>
        </p:spPr>
      </p:sp>
      <p:sp>
        <p:nvSpPr>
          <p:cNvPr id="11" name="Shape 9"/>
          <p:cNvSpPr/>
          <p:nvPr/>
        </p:nvSpPr>
        <p:spPr>
          <a:xfrm>
            <a:off x="3566160" y="1600200"/>
            <a:ext cx="2331720" cy="283464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 w="12700">
            <a:solidFill>
              <a:srgbClr val="6D3BEF"/>
            </a:solidFill>
            <a:prstDash val="solid"/>
          </a:ln>
          <a:effectLst>
            <a:outerShdw sx="100000" sy="100000" kx="0" ky="0" algn="bl" rotWithShape="0" blurRad="12700" dist="50800" dir="2700000">
              <a:srgbClr val="D8E2F6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4315968" y="1828800"/>
            <a:ext cx="822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000000"/>
                </a:solidFill>
              </a:rPr>
              <a:t>✨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3749040" y="2606040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1535"/>
                </a:solidFill>
              </a:rPr>
              <a:t>AI Prompt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3749040" y="3035808"/>
            <a:ext cx="1965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6D3BEF"/>
                </a:solidFill>
              </a:rPr>
              <a:t>Gemini / ChatGPT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3794760" y="3547872"/>
            <a:ext cx="1874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344054"/>
                </a:solidFill>
              </a:rPr>
              <a:t>Generate logo direction and identity text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5897880" y="2999232"/>
            <a:ext cx="457200" cy="0"/>
          </a:xfrm>
          <a:prstGeom prst="line">
            <a:avLst/>
          </a:prstGeom>
          <a:noFill/>
          <a:ln w="12700">
            <a:solidFill>
              <a:srgbClr val="B6C7F3"/>
            </a:solidFill>
            <a:prstDash val="solid"/>
            <a:tailEnd type="triangle"/>
          </a:ln>
        </p:spPr>
      </p:sp>
      <p:sp>
        <p:nvSpPr>
          <p:cNvPr id="17" name="Shape 15"/>
          <p:cNvSpPr/>
          <p:nvPr/>
        </p:nvSpPr>
        <p:spPr>
          <a:xfrm>
            <a:off x="6355080" y="1600200"/>
            <a:ext cx="2331720" cy="283464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 w="12700">
            <a:solidFill>
              <a:srgbClr val="12B6CB"/>
            </a:solidFill>
            <a:prstDash val="solid"/>
          </a:ln>
          <a:effectLst>
            <a:outerShdw sx="100000" sy="100000" kx="0" ky="0" algn="bl" rotWithShape="0" blurRad="12700" dist="50800" dir="2700000">
              <a:srgbClr val="D8E2F6">
                <a:alpha val="12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7104888" y="1828800"/>
            <a:ext cx="822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000000"/>
                </a:solidFill>
              </a:rPr>
              <a:t>🧵</a:t>
            </a:r>
            <a:endParaRPr lang="en-US" sz="2800" dirty="0"/>
          </a:p>
        </p:txBody>
      </p:sp>
      <p:sp>
        <p:nvSpPr>
          <p:cNvPr id="19" name="Text 17"/>
          <p:cNvSpPr/>
          <p:nvPr/>
        </p:nvSpPr>
        <p:spPr>
          <a:xfrm>
            <a:off x="6537960" y="2606040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1535"/>
                </a:solidFill>
              </a:rPr>
              <a:t>Stitch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6537960" y="3035808"/>
            <a:ext cx="1965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2B6CB"/>
                </a:solidFill>
              </a:rPr>
              <a:t>stitch.google.com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6583680" y="3547872"/>
            <a:ext cx="1874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344054"/>
                </a:solidFill>
              </a:rPr>
              <a:t>Try first web layout ideas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8686800" y="2999232"/>
            <a:ext cx="457200" cy="0"/>
          </a:xfrm>
          <a:prstGeom prst="line">
            <a:avLst/>
          </a:prstGeom>
          <a:noFill/>
          <a:ln w="12700">
            <a:solidFill>
              <a:srgbClr val="B6C7F3"/>
            </a:solidFill>
            <a:prstDash val="solid"/>
            <a:tailEnd type="triangle"/>
          </a:ln>
        </p:spPr>
      </p:sp>
      <p:sp>
        <p:nvSpPr>
          <p:cNvPr id="23" name="Shape 21"/>
          <p:cNvSpPr/>
          <p:nvPr/>
        </p:nvSpPr>
        <p:spPr>
          <a:xfrm>
            <a:off x="9144000" y="1600200"/>
            <a:ext cx="2331720" cy="283464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 w="12700">
            <a:solidFill>
              <a:srgbClr val="1B9E68"/>
            </a:solidFill>
            <a:prstDash val="solid"/>
          </a:ln>
          <a:effectLst>
            <a:outerShdw sx="100000" sy="100000" kx="0" ky="0" algn="bl" rotWithShape="0" blurRad="12700" dist="50800" dir="2700000">
              <a:srgbClr val="D8E2F6">
                <a:alpha val="12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9893808" y="1828800"/>
            <a:ext cx="8229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rgbClr val="000000"/>
                </a:solidFill>
              </a:rPr>
              <a:t>🎛️</a:t>
            </a:r>
            <a:endParaRPr lang="en-US" sz="2800" dirty="0"/>
          </a:p>
        </p:txBody>
      </p:sp>
      <p:sp>
        <p:nvSpPr>
          <p:cNvPr id="25" name="Text 23"/>
          <p:cNvSpPr/>
          <p:nvPr/>
        </p:nvSpPr>
        <p:spPr>
          <a:xfrm>
            <a:off x="9326880" y="2606040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1535"/>
                </a:solidFill>
              </a:rPr>
              <a:t>Figma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9326880" y="3035808"/>
            <a:ext cx="1965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B9E68"/>
                </a:solidFill>
              </a:rPr>
              <a:t>figma.com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9372600" y="3547872"/>
            <a:ext cx="1874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344054"/>
                </a:solidFill>
              </a:rPr>
              <a:t>Organize UI colors, fonts, and components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1097280" y="5166360"/>
            <a:ext cx="987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1535"/>
                </a:solidFill>
              </a:rPr>
              <a:t>Important: Week 1 is not coding yet. It is the identity foundation that guides every AI and design decision.</a:t>
            </a:r>
            <a:endParaRPr lang="en-US" sz="1600" dirty="0"/>
          </a:p>
        </p:txBody>
      </p:sp>
      <p:sp>
        <p:nvSpPr>
          <p:cNvPr id="29" name="Text 27"/>
          <p:cNvSpPr/>
          <p:nvPr/>
        </p:nvSpPr>
        <p:spPr>
          <a:xfrm>
            <a:off x="502920" y="6473952"/>
            <a:ext cx="7315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8A2B3"/>
                </a:solidFill>
              </a:rPr>
              <a:t>AI Marketing Team Database • Web Creation Training</a:t>
            </a:r>
            <a:endParaRPr lang="en-US" sz="800" dirty="0"/>
          </a:p>
        </p:txBody>
      </p:sp>
      <p:sp>
        <p:nvSpPr>
          <p:cNvPr id="30" name="Text 28"/>
          <p:cNvSpPr/>
          <p:nvPr/>
        </p:nvSpPr>
        <p:spPr>
          <a:xfrm>
            <a:off x="10881360" y="6446520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366F2"/>
                </a:solidFill>
              </a:rPr>
              <a:t>Week 1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869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15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Participant Deliverables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21208" y="804672"/>
            <a:ext cx="8412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67085"/>
                </a:solidFill>
              </a:rPr>
              <a:t>What each participant must submit at the end of Week 1.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02920" y="1115568"/>
            <a:ext cx="11155680" cy="0"/>
          </a:xfrm>
          <a:prstGeom prst="line">
            <a:avLst/>
          </a:prstGeom>
          <a:noFill/>
          <a:ln w="12700">
            <a:solidFill>
              <a:srgbClr val="DDE7F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85800" y="1417320"/>
            <a:ext cx="3566160" cy="2971800"/>
          </a:xfrm>
          <a:prstGeom prst="roundRect">
            <a:avLst>
              <a:gd name="adj" fmla="val 2462"/>
            </a:avLst>
          </a:prstGeom>
          <a:solidFill>
            <a:srgbClr val="FFFFFF"/>
          </a:solidFill>
          <a:ln w="12700">
            <a:solidFill>
              <a:srgbClr val="6D3BEF">
                <a:alpha val="75000"/>
              </a:srgbClr>
            </a:solidFill>
            <a:prstDash val="solid"/>
          </a:ln>
          <a:effectLst>
            <a:outerShdw sx="100000" sy="100000" kx="0" ky="0" algn="bl" rotWithShape="0" blurRad="12700" dist="50800" dir="2700000">
              <a:srgbClr val="C8D3EA">
                <a:alpha val="16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685800" y="1417320"/>
            <a:ext cx="109728" cy="2971800"/>
          </a:xfrm>
          <a:prstGeom prst="rect">
            <a:avLst/>
          </a:prstGeom>
          <a:solidFill>
            <a:srgbClr val="6D3BEF"/>
          </a:solidFill>
          <a:ln w="12700">
            <a:solidFill>
              <a:srgbClr val="6D3BE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1581912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535"/>
                </a:solidFill>
              </a:rPr>
              <a:t>Identity mini-guide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914400" y="1984248"/>
            <a:ext cx="3108960" cy="2286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r>
              <a:rPr lang="en-US" sz="1050" dirty="0">
                <a:solidFill>
                  <a:srgbClr val="1D2939"/>
                </a:solidFill>
              </a:rPr>
              <a:t>Logo selected direction</a:t>
            </a:r>
            <a:endParaRPr lang="en-US" sz="1050" dirty="0"/>
          </a:p>
          <a:p>
            <a:r>
              <a:rPr lang="en-US" sz="1050" dirty="0">
                <a:solidFill>
                  <a:srgbClr val="1D2939"/>
                </a:solidFill>
              </a:rPr>
              <a:t>Primary and secondary colors</a:t>
            </a:r>
            <a:endParaRPr lang="en-US" sz="1050" dirty="0"/>
          </a:p>
          <a:p>
            <a:r>
              <a:rPr lang="en-US" sz="1050" dirty="0">
                <a:solidFill>
                  <a:srgbClr val="1D2939"/>
                </a:solidFill>
              </a:rPr>
              <a:t>2 fonts: title + body</a:t>
            </a:r>
            <a:endParaRPr lang="en-US" sz="1050" dirty="0"/>
          </a:p>
          <a:p>
            <a:r>
              <a:rPr lang="en-US" sz="1050" dirty="0">
                <a:solidFill>
                  <a:srgbClr val="1D2939"/>
                </a:solidFill>
              </a:rPr>
              <a:t>Tone of voice: 5 keywords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4526280" y="1417320"/>
            <a:ext cx="3566160" cy="2971800"/>
          </a:xfrm>
          <a:prstGeom prst="roundRect">
            <a:avLst>
              <a:gd name="adj" fmla="val 2462"/>
            </a:avLst>
          </a:prstGeom>
          <a:solidFill>
            <a:srgbClr val="FFFFFF"/>
          </a:solidFill>
          <a:ln w="12700">
            <a:solidFill>
              <a:srgbClr val="2366F2">
                <a:alpha val="75000"/>
              </a:srgbClr>
            </a:solidFill>
            <a:prstDash val="solid"/>
          </a:ln>
          <a:effectLst>
            <a:outerShdw sx="100000" sy="100000" kx="0" ky="0" algn="bl" rotWithShape="0" blurRad="12700" dist="50800" dir="2700000">
              <a:srgbClr val="C8D3EA">
                <a:alpha val="16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526280" y="1417320"/>
            <a:ext cx="109728" cy="2971800"/>
          </a:xfrm>
          <a:prstGeom prst="rect">
            <a:avLst/>
          </a:prstGeom>
          <a:solidFill>
            <a:srgbClr val="2366F2"/>
          </a:solidFill>
          <a:ln w="12700">
            <a:solidFill>
              <a:srgbClr val="2366F2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754880" y="1581912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535"/>
                </a:solidFill>
              </a:rPr>
              <a:t>Website content base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4754880" y="1984248"/>
            <a:ext cx="3108960" cy="2286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r>
              <a:rPr lang="en-US" sz="1050" dirty="0">
                <a:solidFill>
                  <a:srgbClr val="1D2939"/>
                </a:solidFill>
              </a:rPr>
              <a:t>Hero title and subtitle</a:t>
            </a:r>
            <a:endParaRPr lang="en-US" sz="1050" dirty="0"/>
          </a:p>
          <a:p>
            <a:r>
              <a:rPr lang="en-US" sz="1050" dirty="0">
                <a:solidFill>
                  <a:srgbClr val="1D2939"/>
                </a:solidFill>
              </a:rPr>
              <a:t>About text short version</a:t>
            </a:r>
            <a:endParaRPr lang="en-US" sz="1050" dirty="0"/>
          </a:p>
          <a:p>
            <a:r>
              <a:rPr lang="en-US" sz="1050" dirty="0">
                <a:solidFill>
                  <a:srgbClr val="1D2939"/>
                </a:solidFill>
              </a:rPr>
              <a:t>Products / services list</a:t>
            </a:r>
            <a:endParaRPr lang="en-US" sz="1050" dirty="0"/>
          </a:p>
          <a:p>
            <a:r>
              <a:rPr lang="en-US" sz="1050" dirty="0">
                <a:solidFill>
                  <a:srgbClr val="1D2939"/>
                </a:solidFill>
              </a:rPr>
              <a:t>Target audience statement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8366760" y="1417320"/>
            <a:ext cx="3017520" cy="2971800"/>
          </a:xfrm>
          <a:prstGeom prst="roundRect">
            <a:avLst>
              <a:gd name="adj" fmla="val 2462"/>
            </a:avLst>
          </a:prstGeom>
          <a:solidFill>
            <a:srgbClr val="FFFFFF"/>
          </a:solidFill>
          <a:ln w="12700">
            <a:solidFill>
              <a:srgbClr val="12B6CB">
                <a:alpha val="75000"/>
              </a:srgbClr>
            </a:solidFill>
            <a:prstDash val="solid"/>
          </a:ln>
          <a:effectLst>
            <a:outerShdw sx="100000" sy="100000" kx="0" ky="0" algn="bl" rotWithShape="0" blurRad="12700" dist="50800" dir="2700000">
              <a:srgbClr val="C8D3EA">
                <a:alpha val="16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8366760" y="1417320"/>
            <a:ext cx="109728" cy="2971800"/>
          </a:xfrm>
          <a:prstGeom prst="rect">
            <a:avLst/>
          </a:prstGeom>
          <a:solidFill>
            <a:srgbClr val="12B6CB"/>
          </a:solidFill>
          <a:ln w="12700">
            <a:solidFill>
              <a:srgbClr val="12B6C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595360" y="1581912"/>
            <a:ext cx="2651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535"/>
                </a:solidFill>
              </a:rPr>
              <a:t>Asset folder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8595360" y="1984248"/>
            <a:ext cx="2560320" cy="22860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r>
              <a:rPr lang="en-US" sz="1050" dirty="0">
                <a:solidFill>
                  <a:srgbClr val="1D2939"/>
                </a:solidFill>
              </a:rPr>
              <a:t>Logo file</a:t>
            </a:r>
            <a:endParaRPr lang="en-US" sz="1050" dirty="0"/>
          </a:p>
          <a:p>
            <a:r>
              <a:rPr lang="en-US" sz="1050" dirty="0">
                <a:solidFill>
                  <a:srgbClr val="1D2939"/>
                </a:solidFill>
              </a:rPr>
              <a:t>Moodboard images</a:t>
            </a:r>
            <a:endParaRPr lang="en-US" sz="1050" dirty="0"/>
          </a:p>
          <a:p>
            <a:r>
              <a:rPr lang="en-US" sz="1050" dirty="0">
                <a:solidFill>
                  <a:srgbClr val="1D2939"/>
                </a:solidFill>
              </a:rPr>
              <a:t>Competitor screenshots</a:t>
            </a:r>
            <a:endParaRPr lang="en-US" sz="1050" dirty="0"/>
          </a:p>
          <a:p>
            <a:r>
              <a:rPr lang="en-US" sz="1050" dirty="0">
                <a:solidFill>
                  <a:srgbClr val="1D2939"/>
                </a:solidFill>
              </a:rPr>
              <a:t>AI prompt draft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960120" y="5120640"/>
            <a:ext cx="10332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1535"/>
                </a:solidFill>
              </a:rPr>
              <a:t>Evaluation: clarity, consistency, creativity, and readiness for Week 2 AI prompt generation.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02920" y="6473952"/>
            <a:ext cx="7315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8A2B3"/>
                </a:solidFill>
              </a:rPr>
              <a:t>AI Marketing Team Database • Web Creation Training</a:t>
            </a:r>
            <a:endParaRPr lang="en-US" sz="800" dirty="0"/>
          </a:p>
        </p:txBody>
      </p:sp>
      <p:sp>
        <p:nvSpPr>
          <p:cNvPr id="19" name="Text 17"/>
          <p:cNvSpPr/>
          <p:nvPr/>
        </p:nvSpPr>
        <p:spPr>
          <a:xfrm>
            <a:off x="10881360" y="6446520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366F2"/>
                </a:solidFill>
              </a:rPr>
              <a:t>Week 1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8869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153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Handoff to Week 2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21208" y="804672"/>
            <a:ext cx="8412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67085"/>
                </a:solidFill>
              </a:rPr>
              <a:t>The identity becomes a strong prompt for web generation.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02920" y="1115568"/>
            <a:ext cx="11155680" cy="0"/>
          </a:xfrm>
          <a:prstGeom prst="line">
            <a:avLst/>
          </a:prstGeom>
          <a:noFill/>
          <a:ln w="12700">
            <a:solidFill>
              <a:srgbClr val="DDE7F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22960" y="182880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366F2"/>
                </a:solidFill>
              </a:rPr>
              <a:t>Week 1 output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85800" y="2331720"/>
            <a:ext cx="24231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344054"/>
                </a:solidFill>
              </a:rPr>
              <a:t>Logo + colors + fonts + voice + content base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291840" y="2496312"/>
            <a:ext cx="914400" cy="0"/>
          </a:xfrm>
          <a:prstGeom prst="line">
            <a:avLst/>
          </a:prstGeom>
          <a:noFill/>
          <a:ln w="12700">
            <a:solidFill>
              <a:srgbClr val="B6C7F3"/>
            </a:solidFill>
            <a:prstDash val="solid"/>
            <a:tailEnd type="triangle"/>
          </a:ln>
        </p:spPr>
      </p:sp>
      <p:sp>
        <p:nvSpPr>
          <p:cNvPr id="8" name="Text 6"/>
          <p:cNvSpPr/>
          <p:nvPr/>
        </p:nvSpPr>
        <p:spPr>
          <a:xfrm>
            <a:off x="4526280" y="182880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6D3BEF"/>
                </a:solidFill>
              </a:rPr>
              <a:t>Week 2 task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400" y="2331720"/>
            <a:ext cx="2651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344054"/>
                </a:solidFill>
              </a:rPr>
              <a:t>Create a complete AI website prompt and test first layout in Stitch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7269480" y="2496312"/>
            <a:ext cx="914400" cy="0"/>
          </a:xfrm>
          <a:prstGeom prst="line">
            <a:avLst/>
          </a:prstGeom>
          <a:noFill/>
          <a:ln w="12700">
            <a:solidFill>
              <a:srgbClr val="B6C7F3"/>
            </a:solidFill>
            <a:prstDash val="solid"/>
            <a:tailEnd type="triangle"/>
          </a:ln>
        </p:spPr>
      </p:sp>
      <p:sp>
        <p:nvSpPr>
          <p:cNvPr id="11" name="Text 9"/>
          <p:cNvSpPr/>
          <p:nvPr/>
        </p:nvSpPr>
        <p:spPr>
          <a:xfrm>
            <a:off x="8595360" y="182880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B9E68"/>
                </a:solidFill>
              </a:rPr>
              <a:t>Final direction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275320" y="2331720"/>
            <a:ext cx="2788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dirty="0">
                <a:solidFill>
                  <a:srgbClr val="344054"/>
                </a:solidFill>
              </a:rPr>
              <a:t>Choose the best concept before moving to Figma and Google AI Studio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1188720" y="3977640"/>
            <a:ext cx="9784080" cy="640080"/>
          </a:xfrm>
          <a:prstGeom prst="roundRect">
            <a:avLst>
              <a:gd name="adj" fmla="val 11429"/>
            </a:avLst>
          </a:prstGeom>
          <a:solidFill>
            <a:srgbClr val="F3F7FF"/>
          </a:solidFill>
          <a:ln w="12700">
            <a:solidFill>
              <a:srgbClr val="DCE8F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417320" y="4187952"/>
            <a:ext cx="9326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1535"/>
                </a:solidFill>
              </a:rPr>
              <a:t>Next slide deck: Week 2 — AI Prompt Form + Stitch.Google.com website concept.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02920" y="6473952"/>
            <a:ext cx="7315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8A2B3"/>
                </a:solidFill>
              </a:rPr>
              <a:t>AI Marketing Team Database • Web Creation Training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10881360" y="6446520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2366F2"/>
                </a:solidFill>
              </a:rPr>
              <a:t>Week 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 1 - Web Logo &amp; Identity</dc:title>
  <dc:subject>AI Marketing Team Database - Web Creation Training</dc:subject>
  <dc:creator>OpenAI</dc:creator>
  <cp:lastModifiedBy>OpenAI</cp:lastModifiedBy>
  <cp:revision>1</cp:revision>
  <dcterms:created xsi:type="dcterms:W3CDTF">2026-05-06T08:39:23Z</dcterms:created>
  <dcterms:modified xsi:type="dcterms:W3CDTF">2026-05-06T08:39:23Z</dcterms:modified>
</cp:coreProperties>
</file>