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/mnt/data/wide_clean_white_background_tech_business_infograp.png">    </p:cNvPr>
          <p:cNvPicPr>
            <a:picLocks noChangeAspect="1"/>
          </p:cNvPicPr>
          <p:nvPr/>
        </p:nvPicPr>
        <p:blipFill>
          <a:blip r:embed="rId1"/>
          <a:srcRect l="22685" r="22685" t="0" b="0"/>
          <a:stretch/>
        </p:blipFill>
        <p:spPr>
          <a:xfrm>
            <a:off x="5532120" y="0"/>
            <a:ext cx="6656832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98755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4AFF"/>
                </a:solidFill>
              </a:rPr>
              <a:t>WEEK 7–10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94360" y="1335024"/>
            <a:ext cx="47548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Marketing System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 the Website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621792" y="2788920"/>
            <a:ext cx="480060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</a:rPr>
              <a:t>Participants transform the website into a real marketing engine: SEO, social media, ads, reports, and a final 90-day growth plan.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40080" y="3703320"/>
            <a:ext cx="685800" cy="310896"/>
          </a:xfrm>
          <a:prstGeom prst="roundRect">
            <a:avLst>
              <a:gd name="adj" fmla="val 23529"/>
            </a:avLst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  <a:effectLst>
            <a:outerShdw sx="100000" sy="100000" kx="0" ky="0" algn="bl" rotWithShape="0" blurRad="17780" dist="10160" dir="27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76656" y="3781044"/>
            <a:ext cx="6126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</a:rPr>
              <a:t>SEO</a:t>
            </a:r>
            <a:endParaRPr lang="en-US" sz="840" dirty="0"/>
          </a:p>
        </p:txBody>
      </p:sp>
      <p:sp>
        <p:nvSpPr>
          <p:cNvPr id="9" name="Shape 6"/>
          <p:cNvSpPr/>
          <p:nvPr/>
        </p:nvSpPr>
        <p:spPr>
          <a:xfrm>
            <a:off x="1508760" y="3703320"/>
            <a:ext cx="1234440" cy="310896"/>
          </a:xfrm>
          <a:prstGeom prst="roundRect">
            <a:avLst>
              <a:gd name="adj" fmla="val 23529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7780" dist="10160" dir="2700000">
              <a:srgbClr val="000000">
                <a:alpha val="1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1545336" y="3781044"/>
            <a:ext cx="11612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</a:rPr>
              <a:t>Social Media</a:t>
            </a:r>
            <a:endParaRPr lang="en-US" sz="840" dirty="0"/>
          </a:p>
        </p:txBody>
      </p:sp>
      <p:sp>
        <p:nvSpPr>
          <p:cNvPr id="11" name="Shape 8"/>
          <p:cNvSpPr/>
          <p:nvPr/>
        </p:nvSpPr>
        <p:spPr>
          <a:xfrm>
            <a:off x="2926080" y="3703320"/>
            <a:ext cx="658368" cy="310896"/>
          </a:xfrm>
          <a:prstGeom prst="roundRect">
            <a:avLst>
              <a:gd name="adj" fmla="val 23529"/>
            </a:avLst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  <a:effectLst>
            <a:outerShdw sx="100000" sy="100000" kx="0" ky="0" algn="bl" rotWithShape="0" blurRad="17780" dist="10160" dir="2700000">
              <a:srgbClr val="000000">
                <a:alpha val="1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2962656" y="3781044"/>
            <a:ext cx="58521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</a:rPr>
              <a:t>Ads</a:t>
            </a:r>
            <a:endParaRPr lang="en-US" sz="840" dirty="0"/>
          </a:p>
        </p:txBody>
      </p:sp>
      <p:sp>
        <p:nvSpPr>
          <p:cNvPr id="13" name="Shape 10"/>
          <p:cNvSpPr/>
          <p:nvPr/>
        </p:nvSpPr>
        <p:spPr>
          <a:xfrm>
            <a:off x="3767328" y="3703320"/>
            <a:ext cx="868680" cy="310896"/>
          </a:xfrm>
          <a:prstGeom prst="roundRect">
            <a:avLst>
              <a:gd name="adj" fmla="val 23529"/>
            </a:avLst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  <a:effectLst>
            <a:outerShdw sx="100000" sy="100000" kx="0" ky="0" algn="bl" rotWithShape="0" blurRad="17780" dist="10160" dir="2700000">
              <a:srgbClr val="000000">
                <a:alpha val="10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3803904" y="3781044"/>
            <a:ext cx="7955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</a:rPr>
              <a:t>Reports</a:t>
            </a:r>
            <a:endParaRPr lang="en-US" sz="840" dirty="0"/>
          </a:p>
        </p:txBody>
      </p:sp>
      <p:sp>
        <p:nvSpPr>
          <p:cNvPr id="15" name="Text 12"/>
          <p:cNvSpPr/>
          <p:nvPr/>
        </p:nvSpPr>
        <p:spPr>
          <a:xfrm>
            <a:off x="658368" y="4187952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Final outcome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685800" y="4709160"/>
            <a:ext cx="201168" cy="201168"/>
          </a:xfrm>
          <a:prstGeom prst="ellipse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22376" y="4732020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8" name="Text 15"/>
          <p:cNvSpPr/>
          <p:nvPr/>
        </p:nvSpPr>
        <p:spPr>
          <a:xfrm>
            <a:off x="987552" y="4690872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Website traffic plan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685800" y="5129784"/>
            <a:ext cx="201168" cy="201168"/>
          </a:xfrm>
          <a:prstGeom prst="ellipse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22376" y="5152644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1" name="Text 18"/>
          <p:cNvSpPr/>
          <p:nvPr/>
        </p:nvSpPr>
        <p:spPr>
          <a:xfrm>
            <a:off x="987552" y="5111496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Content calendar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685800" y="5550408"/>
            <a:ext cx="201168" cy="201168"/>
          </a:xfrm>
          <a:prstGeom prst="ellipse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22376" y="5573268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4" name="Text 21"/>
          <p:cNvSpPr/>
          <p:nvPr/>
        </p:nvSpPr>
        <p:spPr>
          <a:xfrm>
            <a:off x="987552" y="55321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Ad campaign idea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685800" y="5971032"/>
            <a:ext cx="201168" cy="201168"/>
          </a:xfrm>
          <a:prstGeom prst="ellipse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22376" y="5993892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7" name="Text 24"/>
          <p:cNvSpPr/>
          <p:nvPr/>
        </p:nvSpPr>
        <p:spPr>
          <a:xfrm>
            <a:off x="987552" y="5952744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KPI dashboard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685800" y="6391656"/>
            <a:ext cx="201168" cy="201168"/>
          </a:xfrm>
          <a:prstGeom prst="ellipse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22376" y="6414516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30" name="Text 27"/>
          <p:cNvSpPr/>
          <p:nvPr/>
        </p:nvSpPr>
        <p:spPr>
          <a:xfrm>
            <a:off x="987552" y="637336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7 / 30 / 90-day action plan</a:t>
            </a:r>
            <a:endParaRPr lang="en-US" sz="1050" dirty="0"/>
          </a:p>
        </p:txBody>
      </p:sp>
      <p:sp>
        <p:nvSpPr>
          <p:cNvPr id="31" name="Text 28"/>
          <p:cNvSpPr/>
          <p:nvPr/>
        </p:nvSpPr>
        <p:spPr>
          <a:xfrm>
            <a:off x="502920" y="6629400"/>
            <a:ext cx="32004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7–10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Weeks 7–10 Roadmap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30352" y="713232"/>
            <a:ext cx="8458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64748B"/>
                </a:solidFill>
              </a:rPr>
              <a:t>The website is finished; now participants learn how to attract, convert, and measure visitors.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1527048" y="1508760"/>
            <a:ext cx="566928" cy="566928"/>
          </a:xfrm>
          <a:prstGeom prst="ellipse">
            <a:avLst/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636776" y="1673352"/>
            <a:ext cx="34747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7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103120" y="1792224"/>
            <a:ext cx="1371600" cy="0"/>
          </a:xfrm>
          <a:prstGeom prst="line">
            <a:avLst/>
          </a:prstGeom>
          <a:noFill/>
          <a:ln w="12700">
            <a:solidFill>
              <a:srgbClr val="9CB7E7"/>
            </a:solidFill>
            <a:prstDash val="solid"/>
            <a:headEnd type="none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777240" y="2377440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5204A"/>
                </a:solidFill>
              </a:rPr>
              <a:t>SEO Foundation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31520" y="2743200"/>
            <a:ext cx="22402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Keywords, pages, technical basics, blog ideas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315968" y="1508760"/>
            <a:ext cx="566928" cy="56692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25696" y="1673352"/>
            <a:ext cx="34747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8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892040" y="1792224"/>
            <a:ext cx="1371600" cy="0"/>
          </a:xfrm>
          <a:prstGeom prst="line">
            <a:avLst/>
          </a:prstGeom>
          <a:noFill/>
          <a:ln w="12700">
            <a:solidFill>
              <a:srgbClr val="9CB7E7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3566160" y="2377440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5204A"/>
                </a:solidFill>
              </a:rPr>
              <a:t>Social Media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520440" y="2743200"/>
            <a:ext cx="22402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Instagram plan, captions, hashtags, reels scripts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7104888" y="1508760"/>
            <a:ext cx="566928" cy="566928"/>
          </a:xfrm>
          <a:prstGeom prst="ellipse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214616" y="1673352"/>
            <a:ext cx="34747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9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680960" y="1792224"/>
            <a:ext cx="1371600" cy="0"/>
          </a:xfrm>
          <a:prstGeom prst="line">
            <a:avLst/>
          </a:prstGeom>
          <a:noFill/>
          <a:ln w="12700">
            <a:solidFill>
              <a:srgbClr val="9CB7E7"/>
            </a:solidFill>
            <a:prstDash val="solid"/>
            <a:headEnd type="none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6355080" y="2377440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5204A"/>
                </a:solidFill>
              </a:rPr>
              <a:t>Ads &amp; Campaigns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6309360" y="2743200"/>
            <a:ext cx="22402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Offer, audience, budget, creatives and landing page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9893808" y="1508760"/>
            <a:ext cx="566928" cy="566928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03536" y="1673352"/>
            <a:ext cx="34747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10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144000" y="2377440"/>
            <a:ext cx="2148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5204A"/>
                </a:solidFill>
              </a:rPr>
              <a:t>Reports &amp; Final Plan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9098280" y="2743200"/>
            <a:ext cx="22402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KPIs, weekly/monthly reports and 90-day plan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1005840" y="4983480"/>
            <a:ext cx="10149840" cy="685800"/>
          </a:xfrm>
          <a:prstGeom prst="roundRect">
            <a:avLst>
              <a:gd name="adj" fmla="val 13333"/>
            </a:avLst>
          </a:prstGeom>
          <a:solidFill>
            <a:srgbClr val="F5F8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188720" y="5230368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04A"/>
                </a:solidFill>
              </a:rPr>
              <a:t>Principle: every marketing action must point back to the website and be measurable.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502920" y="6629400"/>
            <a:ext cx="32004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7–10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7 — SEO &amp; Website Visibility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30352" y="713232"/>
            <a:ext cx="8458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64748B"/>
                </a:solidFill>
              </a:rPr>
              <a:t>Participants make the website easier to find on Google and easier to understand for visitors.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640080" y="1143000"/>
            <a:ext cx="3429000" cy="1161288"/>
          </a:xfrm>
          <a:prstGeom prst="roundRect">
            <a:avLst>
              <a:gd name="adj" fmla="val 6299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1143000"/>
            <a:ext cx="73152" cy="1161288"/>
          </a:xfrm>
          <a:prstGeom prst="rect">
            <a:avLst/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3816" y="1289304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BFD0"/>
                </a:solidFill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25880" y="130759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1. Keyword Research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25880" y="1636776"/>
            <a:ext cx="25603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Main keywords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Long-tail keywords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Local search terms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Competitor keyword ideas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389120" y="1143000"/>
            <a:ext cx="3429000" cy="1161288"/>
          </a:xfrm>
          <a:prstGeom prst="roundRect">
            <a:avLst>
              <a:gd name="adj" fmla="val 6299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89120" y="1143000"/>
            <a:ext cx="73152" cy="1161288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62856" y="1289304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563EB"/>
                </a:solidFill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074920" y="130759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2. Website Pages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74920" y="1636776"/>
            <a:ext cx="25603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Page title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Meta description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Headings H1 / H2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Clear page structure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8138160" y="1143000"/>
            <a:ext cx="3429000" cy="1161288"/>
          </a:xfrm>
          <a:prstGeom prst="roundRect">
            <a:avLst>
              <a:gd name="adj" fmla="val 6299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38160" y="1143000"/>
            <a:ext cx="73152" cy="1161288"/>
          </a:xfrm>
          <a:prstGeom prst="rect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11896" y="1289304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D4AFF"/>
                </a:solidFill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823960" y="130759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3. Content Ideas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823960" y="1636776"/>
            <a:ext cx="25603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Blog ideas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FAQ section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Service explanations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Educational posts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40080" y="2852928"/>
            <a:ext cx="3429000" cy="1161288"/>
          </a:xfrm>
          <a:prstGeom prst="roundRect">
            <a:avLst>
              <a:gd name="adj" fmla="val 6299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40080" y="2852928"/>
            <a:ext cx="73152" cy="1161288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3816" y="2999232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6A34A"/>
                </a:solidFill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325880" y="3017520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4. Technical Check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325880" y="3346704"/>
            <a:ext cx="25603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Mobile view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Loading speed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Image names and alt text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Broken links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389120" y="2852928"/>
            <a:ext cx="3429000" cy="1161288"/>
          </a:xfrm>
          <a:prstGeom prst="roundRect">
            <a:avLst>
              <a:gd name="adj" fmla="val 6299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389120" y="2852928"/>
            <a:ext cx="73152" cy="1161288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62856" y="2999232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97316"/>
                </a:solidFill>
              </a:rPr>
              <a:t>05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5074920" y="3017520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5. Local SEO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074920" y="3346704"/>
            <a:ext cx="25603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Location keywords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Google Business profile idea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Map and contact clarity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Testimonials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8138160" y="2852928"/>
            <a:ext cx="3429000" cy="1161288"/>
          </a:xfrm>
          <a:prstGeom prst="roundRect">
            <a:avLst>
              <a:gd name="adj" fmla="val 6299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8138160" y="2852928"/>
            <a:ext cx="73152" cy="1161288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311896" y="2999232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8B5CF6"/>
                </a:solidFill>
              </a:rPr>
              <a:t>06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8823960" y="3017520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6. SEO Deliverable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8823960" y="3346704"/>
            <a:ext cx="25603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Keyword list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Optimized homepage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3 blog titles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SEO checklist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960120" y="5166360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5204A"/>
                </a:solidFill>
              </a:rPr>
              <a:t>End of Week 7 output: SEO folder + keywords + optimized pages + content ideas.</a:t>
            </a:r>
            <a:endParaRPr lang="en-US" sz="1450" dirty="0"/>
          </a:p>
        </p:txBody>
      </p:sp>
      <p:sp>
        <p:nvSpPr>
          <p:cNvPr id="36" name="Text 34"/>
          <p:cNvSpPr/>
          <p:nvPr/>
        </p:nvSpPr>
        <p:spPr>
          <a:xfrm>
            <a:off x="502920" y="6629400"/>
            <a:ext cx="32004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7–10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8 — Social Media Content System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30352" y="713232"/>
            <a:ext cx="8458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64748B"/>
                </a:solidFill>
              </a:rPr>
              <a:t>Participants create a content engine that supports the website and the brand.</a:t>
            </a:r>
            <a:endParaRPr lang="en-US" sz="980" dirty="0"/>
          </a:p>
        </p:txBody>
      </p:sp>
      <p:pic>
        <p:nvPicPr>
          <p:cNvPr id="5" name="Image 0" descr="/mnt/data/wide_clean_white_background_tech_business_infograp.png">    </p:cNvPr>
          <p:cNvPicPr>
            <a:picLocks noChangeAspect="1"/>
          </p:cNvPicPr>
          <p:nvPr/>
        </p:nvPicPr>
        <p:blipFill>
          <a:blip r:embed="rId1"/>
          <a:srcRect l="15536" r="15536" t="0" b="0"/>
          <a:stretch/>
        </p:blipFill>
        <p:spPr>
          <a:xfrm>
            <a:off x="6720840" y="987552"/>
            <a:ext cx="4983480" cy="40690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04672" y="1371600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41248" y="1394460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1106424" y="1353312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Define Instagram content pillars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804672" y="1792224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41248" y="1815084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1" name="Text 8"/>
          <p:cNvSpPr/>
          <p:nvPr/>
        </p:nvSpPr>
        <p:spPr>
          <a:xfrm>
            <a:off x="1106424" y="1773936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Write captions using the brand tone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804672" y="2212848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41248" y="2235708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4" name="Text 11"/>
          <p:cNvSpPr/>
          <p:nvPr/>
        </p:nvSpPr>
        <p:spPr>
          <a:xfrm>
            <a:off x="1106424" y="2194560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Create a hashtag bank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804672" y="2633472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41248" y="2656332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7" name="Text 14"/>
          <p:cNvSpPr/>
          <p:nvPr/>
        </p:nvSpPr>
        <p:spPr>
          <a:xfrm>
            <a:off x="1106424" y="2615184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Script 3 reels for awareness, trust, and conversion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804672" y="3054096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41248" y="3076956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0" name="Text 17"/>
          <p:cNvSpPr/>
          <p:nvPr/>
        </p:nvSpPr>
        <p:spPr>
          <a:xfrm>
            <a:off x="1106424" y="3035808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Prepare story ideas and call-to-action buttons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804672" y="3474720"/>
            <a:ext cx="201168" cy="2011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41248" y="3497580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3" name="Text 20"/>
          <p:cNvSpPr/>
          <p:nvPr/>
        </p:nvSpPr>
        <p:spPr>
          <a:xfrm>
            <a:off x="1106424" y="3456432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Link every post to a website action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749808" y="4773168"/>
            <a:ext cx="525780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932688" y="5074920"/>
            <a:ext cx="4846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15204A"/>
                </a:solidFill>
              </a:rPr>
              <a:t>End of Week 8 output: 7-day social calendar + captions + hashtags + reels scripts.</a:t>
            </a:r>
            <a:endParaRPr lang="en-US" sz="1280" dirty="0"/>
          </a:p>
        </p:txBody>
      </p:sp>
      <p:sp>
        <p:nvSpPr>
          <p:cNvPr id="26" name="Text 23"/>
          <p:cNvSpPr/>
          <p:nvPr/>
        </p:nvSpPr>
        <p:spPr>
          <a:xfrm>
            <a:off x="502920" y="6629400"/>
            <a:ext cx="32004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7–10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8 Task Board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30352" y="713232"/>
            <a:ext cx="8458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64748B"/>
                </a:solidFill>
              </a:rPr>
              <a:t>A practical weekly rhythm for content creation.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411480" y="1325880"/>
            <a:ext cx="1353312" cy="356616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16510" dist="10160" dir="2700000">
              <a:srgbClr val="2B3A67">
                <a:alpha val="9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12648" y="987552"/>
            <a:ext cx="960120" cy="310896"/>
          </a:xfrm>
          <a:prstGeom prst="roundRect">
            <a:avLst>
              <a:gd name="adj" fmla="val 23529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7780" dist="10160" dir="27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49224" y="1065276"/>
            <a:ext cx="8869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</a:rPr>
              <a:t>Mon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521208" y="1691640"/>
            <a:ext cx="1143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5204A"/>
                </a:solidFill>
              </a:rPr>
              <a:t>Brand Story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21208" y="2377440"/>
            <a:ext cx="1133856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</a:rPr>
              <a:t>Who we are + why we exist</a:t>
            </a:r>
            <a:endParaRPr lang="en-US" sz="880" dirty="0"/>
          </a:p>
        </p:txBody>
      </p:sp>
      <p:sp>
        <p:nvSpPr>
          <p:cNvPr id="10" name="Shape 8"/>
          <p:cNvSpPr/>
          <p:nvPr/>
        </p:nvSpPr>
        <p:spPr>
          <a:xfrm>
            <a:off x="886968" y="4050792"/>
            <a:ext cx="384048" cy="384048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039112" y="1325880"/>
            <a:ext cx="1353312" cy="356616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16510" dist="10160" dir="2700000">
              <a:srgbClr val="2B3A67">
                <a:alpha val="9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240280" y="987552"/>
            <a:ext cx="960120" cy="310896"/>
          </a:xfrm>
          <a:prstGeom prst="roundRect">
            <a:avLst>
              <a:gd name="adj" fmla="val 23529"/>
            </a:avLst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  <a:effectLst>
            <a:outerShdw sx="100000" sy="100000" kx="0" ky="0" algn="bl" rotWithShape="0" blurRad="17780" dist="10160" dir="270000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2276856" y="1065276"/>
            <a:ext cx="8869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</a:rPr>
              <a:t>Tue</a:t>
            </a:r>
            <a:endParaRPr lang="en-US" sz="840" dirty="0"/>
          </a:p>
        </p:txBody>
      </p:sp>
      <p:sp>
        <p:nvSpPr>
          <p:cNvPr id="14" name="Text 12"/>
          <p:cNvSpPr/>
          <p:nvPr/>
        </p:nvSpPr>
        <p:spPr>
          <a:xfrm>
            <a:off x="2148840" y="1691640"/>
            <a:ext cx="1143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5204A"/>
                </a:solidFill>
              </a:rPr>
              <a:t>Problem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2148840" y="2377440"/>
            <a:ext cx="1133856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</a:rPr>
              <a:t>Pain point + simple solution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2514600" y="4050792"/>
            <a:ext cx="384048" cy="384048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66744" y="1325880"/>
            <a:ext cx="1353312" cy="356616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16510" dist="10160" dir="2700000">
              <a:srgbClr val="2B3A67">
                <a:alpha val="9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3867912" y="987552"/>
            <a:ext cx="960120" cy="310896"/>
          </a:xfrm>
          <a:prstGeom prst="roundRect">
            <a:avLst>
              <a:gd name="adj" fmla="val 23529"/>
            </a:avLst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  <a:effectLst>
            <a:outerShdw sx="100000" sy="100000" kx="0" ky="0" algn="bl" rotWithShape="0" blurRad="17780" dist="10160" dir="2700000">
              <a:srgbClr val="000000">
                <a:alpha val="1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3904488" y="1065276"/>
            <a:ext cx="8869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</a:rPr>
              <a:t>Wed</a:t>
            </a:r>
            <a:endParaRPr lang="en-US" sz="840" dirty="0"/>
          </a:p>
        </p:txBody>
      </p:sp>
      <p:sp>
        <p:nvSpPr>
          <p:cNvPr id="20" name="Text 18"/>
          <p:cNvSpPr/>
          <p:nvPr/>
        </p:nvSpPr>
        <p:spPr>
          <a:xfrm>
            <a:off x="3776472" y="1691640"/>
            <a:ext cx="1143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5204A"/>
                </a:solidFill>
              </a:rPr>
              <a:t>Proof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3776472" y="2377440"/>
            <a:ext cx="1133856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</a:rPr>
              <a:t>Before/after, testimonial or case</a:t>
            </a:r>
            <a:endParaRPr lang="en-US" sz="880" dirty="0"/>
          </a:p>
        </p:txBody>
      </p:sp>
      <p:sp>
        <p:nvSpPr>
          <p:cNvPr id="22" name="Shape 20"/>
          <p:cNvSpPr/>
          <p:nvPr/>
        </p:nvSpPr>
        <p:spPr>
          <a:xfrm>
            <a:off x="4142232" y="4050792"/>
            <a:ext cx="384048" cy="384048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294376" y="1325880"/>
            <a:ext cx="1353312" cy="356616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16510" dist="10160" dir="2700000">
              <a:srgbClr val="2B3A67">
                <a:alpha val="9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5495544" y="987552"/>
            <a:ext cx="960120" cy="310896"/>
          </a:xfrm>
          <a:prstGeom prst="roundRect">
            <a:avLst>
              <a:gd name="adj" fmla="val 23529"/>
            </a:avLst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  <a:effectLst>
            <a:outerShdw sx="100000" sy="100000" kx="0" ky="0" algn="bl" rotWithShape="0" blurRad="17780" dist="10160" dir="2700000">
              <a:srgbClr val="000000">
                <a:alpha val="10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532120" y="1065276"/>
            <a:ext cx="8869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</a:rPr>
              <a:t>Thu</a:t>
            </a:r>
            <a:endParaRPr lang="en-US" sz="840" dirty="0"/>
          </a:p>
        </p:txBody>
      </p:sp>
      <p:sp>
        <p:nvSpPr>
          <p:cNvPr id="26" name="Text 24"/>
          <p:cNvSpPr/>
          <p:nvPr/>
        </p:nvSpPr>
        <p:spPr>
          <a:xfrm>
            <a:off x="5404104" y="1691640"/>
            <a:ext cx="1143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5204A"/>
                </a:solidFill>
              </a:rPr>
              <a:t>Education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5404104" y="2377440"/>
            <a:ext cx="1133856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</a:rPr>
              <a:t>Tip, tutorial, checklist or FAQ</a:t>
            </a:r>
            <a:endParaRPr lang="en-US" sz="880" dirty="0"/>
          </a:p>
        </p:txBody>
      </p:sp>
      <p:sp>
        <p:nvSpPr>
          <p:cNvPr id="28" name="Shape 26"/>
          <p:cNvSpPr/>
          <p:nvPr/>
        </p:nvSpPr>
        <p:spPr>
          <a:xfrm>
            <a:off x="5769864" y="4050792"/>
            <a:ext cx="384048" cy="384048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922008" y="1325880"/>
            <a:ext cx="1353312" cy="356616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16510" dist="10160" dir="2700000">
              <a:srgbClr val="2B3A67">
                <a:alpha val="9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7123176" y="987552"/>
            <a:ext cx="960120" cy="310896"/>
          </a:xfrm>
          <a:prstGeom prst="roundRect">
            <a:avLst>
              <a:gd name="adj" fmla="val 23529"/>
            </a:avLst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  <a:effectLst>
            <a:outerShdw sx="100000" sy="100000" kx="0" ky="0" algn="bl" rotWithShape="0" blurRad="17780" dist="10160" dir="2700000">
              <a:srgbClr val="000000">
                <a:alpha val="10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7159752" y="1065276"/>
            <a:ext cx="8869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</a:rPr>
              <a:t>Fri</a:t>
            </a:r>
            <a:endParaRPr lang="en-US" sz="840" dirty="0"/>
          </a:p>
        </p:txBody>
      </p:sp>
      <p:sp>
        <p:nvSpPr>
          <p:cNvPr id="32" name="Text 30"/>
          <p:cNvSpPr/>
          <p:nvPr/>
        </p:nvSpPr>
        <p:spPr>
          <a:xfrm>
            <a:off x="7031736" y="1691640"/>
            <a:ext cx="1143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5204A"/>
                </a:solidFill>
              </a:rPr>
              <a:t>Offer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7031736" y="2377440"/>
            <a:ext cx="1133856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</a:rPr>
              <a:t>Promotion, launch or invitation</a:t>
            </a:r>
            <a:endParaRPr lang="en-US" sz="880" dirty="0"/>
          </a:p>
        </p:txBody>
      </p:sp>
      <p:sp>
        <p:nvSpPr>
          <p:cNvPr id="34" name="Shape 32"/>
          <p:cNvSpPr/>
          <p:nvPr/>
        </p:nvSpPr>
        <p:spPr>
          <a:xfrm>
            <a:off x="7397496" y="4050792"/>
            <a:ext cx="384048" cy="384048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549640" y="1325880"/>
            <a:ext cx="1353312" cy="356616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16510" dist="10160" dir="2700000">
              <a:srgbClr val="2B3A67">
                <a:alpha val="9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8750808" y="987552"/>
            <a:ext cx="960120" cy="310896"/>
          </a:xfrm>
          <a:prstGeom prst="roundRect">
            <a:avLst>
              <a:gd name="adj" fmla="val 23529"/>
            </a:avLst>
          </a:prstGeom>
          <a:solidFill>
            <a:srgbClr val="EC4899"/>
          </a:solidFill>
          <a:ln w="12700">
            <a:solidFill>
              <a:srgbClr val="EC4899"/>
            </a:solidFill>
            <a:prstDash val="solid"/>
          </a:ln>
          <a:effectLst>
            <a:outerShdw sx="100000" sy="100000" kx="0" ky="0" algn="bl" rotWithShape="0" blurRad="17780" dist="10160" dir="2700000">
              <a:srgbClr val="000000">
                <a:alpha val="10000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8787384" y="1065276"/>
            <a:ext cx="8869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</a:rPr>
              <a:t>Sat</a:t>
            </a:r>
            <a:endParaRPr lang="en-US" sz="840" dirty="0"/>
          </a:p>
        </p:txBody>
      </p:sp>
      <p:sp>
        <p:nvSpPr>
          <p:cNvPr id="38" name="Text 36"/>
          <p:cNvSpPr/>
          <p:nvPr/>
        </p:nvSpPr>
        <p:spPr>
          <a:xfrm>
            <a:off x="8659368" y="1691640"/>
            <a:ext cx="1143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5204A"/>
                </a:solidFill>
              </a:rPr>
              <a:t>Reel</a:t>
            </a:r>
            <a:endParaRPr lang="en-US" sz="1250" dirty="0"/>
          </a:p>
        </p:txBody>
      </p:sp>
      <p:sp>
        <p:nvSpPr>
          <p:cNvPr id="39" name="Text 37"/>
          <p:cNvSpPr/>
          <p:nvPr/>
        </p:nvSpPr>
        <p:spPr>
          <a:xfrm>
            <a:off x="8659368" y="2377440"/>
            <a:ext cx="1133856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</a:rPr>
              <a:t>Short story with hook and CTA</a:t>
            </a:r>
            <a:endParaRPr lang="en-US" sz="880" dirty="0"/>
          </a:p>
        </p:txBody>
      </p:sp>
      <p:sp>
        <p:nvSpPr>
          <p:cNvPr id="40" name="Shape 38"/>
          <p:cNvSpPr/>
          <p:nvPr/>
        </p:nvSpPr>
        <p:spPr>
          <a:xfrm>
            <a:off x="9025128" y="4050792"/>
            <a:ext cx="384048" cy="384048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0177272" y="1325880"/>
            <a:ext cx="1353312" cy="356616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16510" dist="10160" dir="2700000">
              <a:srgbClr val="2B3A67">
                <a:alpha val="9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10378440" y="987552"/>
            <a:ext cx="960120" cy="310896"/>
          </a:xfrm>
          <a:prstGeom prst="roundRect">
            <a:avLst>
              <a:gd name="adj" fmla="val 23529"/>
            </a:avLst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  <a:effectLst>
            <a:outerShdw sx="100000" sy="100000" kx="0" ky="0" algn="bl" rotWithShape="0" blurRad="17780" dist="10160" dir="2700000">
              <a:srgbClr val="000000">
                <a:alpha val="10000"/>
              </a:srgbClr>
            </a:outerShdw>
          </a:effectLst>
        </p:spPr>
      </p:sp>
      <p:sp>
        <p:nvSpPr>
          <p:cNvPr id="43" name="Text 41"/>
          <p:cNvSpPr/>
          <p:nvPr/>
        </p:nvSpPr>
        <p:spPr>
          <a:xfrm>
            <a:off x="10415016" y="1065276"/>
            <a:ext cx="8869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</a:rPr>
              <a:t>Sun</a:t>
            </a:r>
            <a:endParaRPr lang="en-US" sz="840" dirty="0"/>
          </a:p>
        </p:txBody>
      </p:sp>
      <p:sp>
        <p:nvSpPr>
          <p:cNvPr id="44" name="Text 42"/>
          <p:cNvSpPr/>
          <p:nvPr/>
        </p:nvSpPr>
        <p:spPr>
          <a:xfrm>
            <a:off x="10287000" y="1691640"/>
            <a:ext cx="1143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5204A"/>
                </a:solidFill>
              </a:rPr>
              <a:t>Review</a:t>
            </a:r>
            <a:endParaRPr lang="en-US" sz="1250" dirty="0"/>
          </a:p>
        </p:txBody>
      </p:sp>
      <p:sp>
        <p:nvSpPr>
          <p:cNvPr id="45" name="Text 43"/>
          <p:cNvSpPr/>
          <p:nvPr/>
        </p:nvSpPr>
        <p:spPr>
          <a:xfrm>
            <a:off x="10287000" y="2377440"/>
            <a:ext cx="1133856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</a:rPr>
              <a:t>Check comments, insights and ideas</a:t>
            </a:r>
            <a:endParaRPr lang="en-US" sz="880" dirty="0"/>
          </a:p>
        </p:txBody>
      </p:sp>
      <p:sp>
        <p:nvSpPr>
          <p:cNvPr id="46" name="Shape 44"/>
          <p:cNvSpPr/>
          <p:nvPr/>
        </p:nvSpPr>
        <p:spPr>
          <a:xfrm>
            <a:off x="10652760" y="4050792"/>
            <a:ext cx="384048" cy="384048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005840" y="5532120"/>
            <a:ext cx="10149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D4AFF"/>
                </a:solidFill>
              </a:rPr>
              <a:t>The calendar must include: objective, platform, caption, visual idea, CTA, and link destination.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502920" y="6629400"/>
            <a:ext cx="32004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7–10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9 — Ads, Offers &amp; Campaigns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30352" y="713232"/>
            <a:ext cx="8458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64748B"/>
                </a:solidFill>
              </a:rPr>
              <a:t>Participants learn how to plan a simple campaign before spending money.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685800" y="1143000"/>
            <a:ext cx="3429000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85800" y="1143000"/>
            <a:ext cx="73152" cy="1261872"/>
          </a:xfrm>
          <a:prstGeom prst="rect">
            <a:avLst/>
          </a:prstGeom>
          <a:solidFill>
            <a:srgbClr val="6D4AFF"/>
          </a:solidFill>
          <a:ln w="12700">
            <a:solidFill>
              <a:srgbClr val="6D4A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9536" y="1289304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D4AFF"/>
                </a:solidFill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0759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1. Campaign Goal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71600" y="1636776"/>
            <a:ext cx="256032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Website visits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Messages / leads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Registration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Product inquiry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389120" y="1143000"/>
            <a:ext cx="3429000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89120" y="1143000"/>
            <a:ext cx="73152" cy="1261872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62856" y="1289304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563EB"/>
                </a:solidFill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074920" y="130759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2. Audience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74920" y="1636776"/>
            <a:ext cx="256032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Location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Age / interests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Pain points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Warm vs cold audience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8092440" y="1143000"/>
            <a:ext cx="3429000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92440" y="1143000"/>
            <a:ext cx="73152" cy="1261872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66176" y="1289304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97316"/>
                </a:solidFill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778240" y="130759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3. Offer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0" y="1636776"/>
            <a:ext cx="256032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Clear promise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Seasonal promotion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Deadline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Call to action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85800" y="2971800"/>
            <a:ext cx="3429000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85800" y="2971800"/>
            <a:ext cx="73152" cy="1261872"/>
          </a:xfrm>
          <a:prstGeom prst="rect">
            <a:avLst/>
          </a:prstGeom>
          <a:solidFill>
            <a:srgbClr val="12BFD0"/>
          </a:solidFill>
          <a:ln w="12700">
            <a:solidFill>
              <a:srgbClr val="12BF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9536" y="3118104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BFD0"/>
                </a:solidFill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371600" y="313639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4. Creative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371600" y="3465576"/>
            <a:ext cx="256032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Image or reel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Headline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Short copy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Landing page link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389120" y="2971800"/>
            <a:ext cx="3429000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389120" y="2971800"/>
            <a:ext cx="73152" cy="1261872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62856" y="3118104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6A34A"/>
                </a:solidFill>
              </a:rPr>
              <a:t>05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5074920" y="313639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5. Budget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074920" y="3465576"/>
            <a:ext cx="256032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Daily budget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Campaign duration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Expected result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Cost per result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8092440" y="2971800"/>
            <a:ext cx="3429000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8092440" y="2971800"/>
            <a:ext cx="73152" cy="1261872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266176" y="3118104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8B5CF6"/>
                </a:solidFill>
              </a:rPr>
              <a:t>06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8778240" y="3136392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6. Tracking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8778240" y="3465576"/>
            <a:ext cx="256032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950" dirty="0">
                <a:solidFill>
                  <a:srgbClr val="0B1026"/>
                </a:solidFill>
              </a:rPr>
              <a:t>UTM idea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Landing page views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Messages</a:t>
            </a:r>
            <a:endParaRPr lang="en-US" sz="950" dirty="0"/>
          </a:p>
          <a:p>
            <a:r>
              <a:rPr lang="en-US" sz="950" dirty="0">
                <a:solidFill>
                  <a:srgbClr val="0B1026"/>
                </a:solidFill>
              </a:rPr>
              <a:t>Conversions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1005840" y="5303520"/>
            <a:ext cx="10149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15204A"/>
                </a:solidFill>
              </a:rPr>
              <a:t>End of Week 9 output: one Meta Ads plan + one Google Ads idea + ad copy + creative brief.</a:t>
            </a:r>
            <a:endParaRPr lang="en-US" sz="1430" dirty="0"/>
          </a:p>
        </p:txBody>
      </p:sp>
      <p:sp>
        <p:nvSpPr>
          <p:cNvPr id="36" name="Text 34"/>
          <p:cNvSpPr/>
          <p:nvPr/>
        </p:nvSpPr>
        <p:spPr>
          <a:xfrm>
            <a:off x="502920" y="6629400"/>
            <a:ext cx="32004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7–10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10 — Reports, KPIs &amp; Final Growth Plan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30352" y="713232"/>
            <a:ext cx="8458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64748B"/>
                </a:solidFill>
              </a:rPr>
              <a:t>Participants learn how to read results and propose next actions.</a:t>
            </a:r>
            <a:endParaRPr lang="en-US" sz="980" dirty="0"/>
          </a:p>
        </p:txBody>
      </p:sp>
      <p:pic>
        <p:nvPicPr>
          <p:cNvPr id="5" name="Image 0" descr="/mnt/data/wide_clean_white_background_tech_business_infograp.png">    </p:cNvPr>
          <p:cNvPicPr>
            <a:picLocks noChangeAspect="1"/>
          </p:cNvPicPr>
          <p:nvPr/>
        </p:nvPicPr>
        <p:blipFill>
          <a:blip r:embed="rId1"/>
          <a:srcRect l="13007" r="13007" t="0" b="0"/>
          <a:stretch/>
        </p:blipFill>
        <p:spPr>
          <a:xfrm>
            <a:off x="6400800" y="1097280"/>
            <a:ext cx="5349240" cy="40690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22960" y="1371600"/>
            <a:ext cx="201168" cy="201168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59536" y="1394460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1124712" y="1353312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Define the most important KPIs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822960" y="1792224"/>
            <a:ext cx="201168" cy="201168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9536" y="1815084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1" name="Text 8"/>
          <p:cNvSpPr/>
          <p:nvPr/>
        </p:nvSpPr>
        <p:spPr>
          <a:xfrm>
            <a:off x="1124712" y="1773936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Create a weekly performance report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822960" y="2212848"/>
            <a:ext cx="201168" cy="201168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9536" y="2235708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4" name="Text 11"/>
          <p:cNvSpPr/>
          <p:nvPr/>
        </p:nvSpPr>
        <p:spPr>
          <a:xfrm>
            <a:off x="1124712" y="219456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Create a monthly improvement report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822960" y="2633472"/>
            <a:ext cx="201168" cy="201168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59536" y="2656332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17" name="Text 14"/>
          <p:cNvSpPr/>
          <p:nvPr/>
        </p:nvSpPr>
        <p:spPr>
          <a:xfrm>
            <a:off x="1124712" y="2615184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Compare content, SEO, and ads results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822960" y="3054096"/>
            <a:ext cx="201168" cy="201168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59536" y="3076956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0" name="Text 17"/>
          <p:cNvSpPr/>
          <p:nvPr/>
        </p:nvSpPr>
        <p:spPr>
          <a:xfrm>
            <a:off x="1124712" y="303580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Build a 7-day, 30-day, and 90-day plan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822960" y="3474720"/>
            <a:ext cx="201168" cy="201168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59536" y="3497580"/>
            <a:ext cx="10972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✓</a:t>
            </a:r>
            <a:endParaRPr lang="en-US" sz="700" dirty="0"/>
          </a:p>
        </p:txBody>
      </p:sp>
      <p:sp>
        <p:nvSpPr>
          <p:cNvPr id="23" name="Text 20"/>
          <p:cNvSpPr/>
          <p:nvPr/>
        </p:nvSpPr>
        <p:spPr>
          <a:xfrm>
            <a:off x="1124712" y="3456432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B1026"/>
                </a:solidFill>
              </a:rPr>
              <a:t>Present decisions based on data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749808" y="4892040"/>
            <a:ext cx="525780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932688" y="519379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15204A"/>
                </a:solidFill>
              </a:rPr>
              <a:t>End of Week 10 output: KPI dashboard + reports + final marketing roadmap.</a:t>
            </a:r>
            <a:endParaRPr lang="en-US" sz="1280" dirty="0"/>
          </a:p>
        </p:txBody>
      </p:sp>
      <p:sp>
        <p:nvSpPr>
          <p:cNvPr id="26" name="Text 23"/>
          <p:cNvSpPr/>
          <p:nvPr/>
        </p:nvSpPr>
        <p:spPr>
          <a:xfrm>
            <a:off x="502920" y="6629400"/>
            <a:ext cx="32004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7–10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Final 7 / 30 / 90-Day Growth Plan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30352" y="713232"/>
            <a:ext cx="8458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64748B"/>
                </a:solidFill>
              </a:rPr>
              <a:t>The participant leaves with a structured plan for continuing after the training.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868680" y="1417320"/>
            <a:ext cx="3154680" cy="411480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709928" y="1024128"/>
            <a:ext cx="1481328" cy="310896"/>
          </a:xfrm>
          <a:prstGeom prst="roundRect">
            <a:avLst>
              <a:gd name="adj" fmla="val 23529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7780" dist="10160" dir="27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746504" y="1101852"/>
            <a:ext cx="140817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</a:rPr>
              <a:t>7 Days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1097280" y="1783080"/>
            <a:ext cx="2697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5204A"/>
                </a:solidFill>
              </a:rPr>
              <a:t>Fix and publish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371600" y="2514600"/>
            <a:ext cx="2148840" cy="1600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00" dirty="0">
                <a:solidFill>
                  <a:srgbClr val="0B1026"/>
                </a:solidFill>
              </a:rPr>
              <a:t>Finish checklist</a:t>
            </a:r>
            <a:endParaRPr lang="en-US" sz="1100" dirty="0"/>
          </a:p>
          <a:p>
            <a:r>
              <a:rPr lang="en-US" sz="1100" dirty="0">
                <a:solidFill>
                  <a:srgbClr val="0B1026"/>
                </a:solidFill>
              </a:rPr>
              <a:t>Publish website</a:t>
            </a:r>
            <a:endParaRPr lang="en-US" sz="1100" dirty="0"/>
          </a:p>
          <a:p>
            <a:r>
              <a:rPr lang="en-US" sz="1100" dirty="0">
                <a:solidFill>
                  <a:srgbClr val="0B1026"/>
                </a:solidFill>
              </a:rPr>
              <a:t>Create first 7 posts</a:t>
            </a:r>
            <a:endParaRPr lang="en-US" sz="1100" dirty="0"/>
          </a:p>
          <a:p>
            <a:r>
              <a:rPr lang="en-US" sz="1100" dirty="0">
                <a:solidFill>
                  <a:srgbClr val="0B1026"/>
                </a:solidFill>
              </a:rPr>
              <a:t>Launch soft announcement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112264" y="4526280"/>
            <a:ext cx="658368" cy="658368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286000" y="4690872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✓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0" y="1417320"/>
            <a:ext cx="3154680" cy="411480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413248" y="1024128"/>
            <a:ext cx="1481328" cy="310896"/>
          </a:xfrm>
          <a:prstGeom prst="roundRect">
            <a:avLst>
              <a:gd name="adj" fmla="val 23529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7780" dist="10160" dir="270000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5449824" y="1101852"/>
            <a:ext cx="140817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</a:rPr>
              <a:t>30 Days</a:t>
            </a:r>
            <a:endParaRPr lang="en-US" sz="840" dirty="0"/>
          </a:p>
        </p:txBody>
      </p:sp>
      <p:sp>
        <p:nvSpPr>
          <p:cNvPr id="15" name="Text 13"/>
          <p:cNvSpPr/>
          <p:nvPr/>
        </p:nvSpPr>
        <p:spPr>
          <a:xfrm>
            <a:off x="4800600" y="1783080"/>
            <a:ext cx="2697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5204A"/>
                </a:solidFill>
              </a:rPr>
              <a:t>Grow visibility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074920" y="2514600"/>
            <a:ext cx="2148840" cy="1600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00" dirty="0">
                <a:solidFill>
                  <a:srgbClr val="0B1026"/>
                </a:solidFill>
              </a:rPr>
              <a:t>SEO improvements</a:t>
            </a:r>
            <a:endParaRPr lang="en-US" sz="1100" dirty="0"/>
          </a:p>
          <a:p>
            <a:r>
              <a:rPr lang="en-US" sz="1100" dirty="0">
                <a:solidFill>
                  <a:srgbClr val="0B1026"/>
                </a:solidFill>
              </a:rPr>
              <a:t>Weekly blog or FAQ</a:t>
            </a:r>
            <a:endParaRPr lang="en-US" sz="1100" dirty="0"/>
          </a:p>
          <a:p>
            <a:r>
              <a:rPr lang="en-US" sz="1100" dirty="0">
                <a:solidFill>
                  <a:srgbClr val="0B1026"/>
                </a:solidFill>
              </a:rPr>
              <a:t>Test one ad campaign</a:t>
            </a:r>
            <a:endParaRPr lang="en-US" sz="1100" dirty="0"/>
          </a:p>
          <a:p>
            <a:r>
              <a:rPr lang="en-US" sz="1100" dirty="0">
                <a:solidFill>
                  <a:srgbClr val="0B1026"/>
                </a:solidFill>
              </a:rPr>
              <a:t>Collect testimonials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815584" y="4526280"/>
            <a:ext cx="658368" cy="658368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89320" y="4690872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↗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275320" y="1417320"/>
            <a:ext cx="3154680" cy="411480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  <a:effectLst>
            <a:outerShdw sx="100000" sy="100000" kx="0" ky="0" algn="bl" rotWithShape="0" blurRad="25400" dist="12700" dir="2700000">
              <a:srgbClr val="2B3A67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9116568" y="1024128"/>
            <a:ext cx="1481328" cy="310896"/>
          </a:xfrm>
          <a:prstGeom prst="roundRect">
            <a:avLst>
              <a:gd name="adj" fmla="val 23529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7780" dist="10160" dir="2700000">
              <a:srgbClr val="000000">
                <a:alpha val="1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9153144" y="1101852"/>
            <a:ext cx="140817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</a:rPr>
              <a:t>90 Days</a:t>
            </a:r>
            <a:endParaRPr lang="en-US" sz="840" dirty="0"/>
          </a:p>
        </p:txBody>
      </p:sp>
      <p:sp>
        <p:nvSpPr>
          <p:cNvPr id="22" name="Text 20"/>
          <p:cNvSpPr/>
          <p:nvPr/>
        </p:nvSpPr>
        <p:spPr>
          <a:xfrm>
            <a:off x="8503920" y="1783080"/>
            <a:ext cx="2697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5204A"/>
                </a:solidFill>
              </a:rPr>
              <a:t>Scale performance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8778240" y="2514600"/>
            <a:ext cx="2148840" cy="1600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00" dirty="0">
                <a:solidFill>
                  <a:srgbClr val="0B1026"/>
                </a:solidFill>
              </a:rPr>
              <a:t>Optimize based on reports</a:t>
            </a:r>
            <a:endParaRPr lang="en-US" sz="1100" dirty="0"/>
          </a:p>
          <a:p>
            <a:r>
              <a:rPr lang="en-US" sz="1100" dirty="0">
                <a:solidFill>
                  <a:srgbClr val="0B1026"/>
                </a:solidFill>
              </a:rPr>
              <a:t>Create campaign calendar</a:t>
            </a:r>
            <a:endParaRPr lang="en-US" sz="1100" dirty="0"/>
          </a:p>
          <a:p>
            <a:r>
              <a:rPr lang="en-US" sz="1100" dirty="0">
                <a:solidFill>
                  <a:srgbClr val="0B1026"/>
                </a:solidFill>
              </a:rPr>
              <a:t>Improve landing pages</a:t>
            </a:r>
            <a:endParaRPr lang="en-US" sz="1100" dirty="0"/>
          </a:p>
          <a:p>
            <a:r>
              <a:rPr lang="en-US" sz="1100" dirty="0">
                <a:solidFill>
                  <a:srgbClr val="0B1026"/>
                </a:solidFill>
              </a:rPr>
              <a:t>Build repeatable system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9518904" y="4526280"/>
            <a:ext cx="658368" cy="658368"/>
          </a:xfrm>
          <a:prstGeom prst="ellipse">
            <a:avLst/>
          </a:prstGeom>
          <a:solidFill>
            <a:srgbClr val="EEF4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692640" y="4690872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★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02920" y="6629400"/>
            <a:ext cx="32004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7–10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520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Final Evaluation Criteria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30352" y="713232"/>
            <a:ext cx="8458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64748B"/>
                </a:solidFill>
              </a:rPr>
              <a:t>Simple scoring grid for the participant project.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868680" y="1234440"/>
            <a:ext cx="10469880" cy="749808"/>
          </a:xfrm>
          <a:prstGeom prst="roundRect">
            <a:avLst>
              <a:gd name="adj" fmla="val 9756"/>
            </a:avLst>
          </a:prstGeom>
          <a:solidFill>
            <a:srgbClr val="F7FA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43000" y="143560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563EB"/>
                </a:solidFill>
              </a:rPr>
              <a:t>1. Website Quality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526280" y="1453896"/>
            <a:ext cx="5074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Design, mobile view, navigation, speed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378440" y="1435608"/>
            <a:ext cx="594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/25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68680" y="2313432"/>
            <a:ext cx="1046988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43000" y="251460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D4AFF"/>
                </a:solidFill>
              </a:rPr>
              <a:t>2. Marketing Logic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26280" y="2532888"/>
            <a:ext cx="5074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SEO, social plan, ads, CTA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378440" y="2514600"/>
            <a:ext cx="594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/25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68680" y="3392424"/>
            <a:ext cx="10469880" cy="749808"/>
          </a:xfrm>
          <a:prstGeom prst="roundRect">
            <a:avLst>
              <a:gd name="adj" fmla="val 9756"/>
            </a:avLst>
          </a:prstGeom>
          <a:solidFill>
            <a:srgbClr val="F7FA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43000" y="3593592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A34A"/>
                </a:solidFill>
              </a:rPr>
              <a:t>3. Data Thinking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526280" y="3611880"/>
            <a:ext cx="5074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KPIs, reports, improvement actions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378440" y="3593592"/>
            <a:ext cx="594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/25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68680" y="4471416"/>
            <a:ext cx="1046988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143000" y="4672584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97316"/>
                </a:solidFill>
              </a:rPr>
              <a:t>4. Professional Presentation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526280" y="4690872"/>
            <a:ext cx="5074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Clear story, demo, confidence, next steps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378440" y="4672584"/>
            <a:ext cx="594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204A"/>
                </a:solidFill>
              </a:rPr>
              <a:t>/25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965960" y="5715000"/>
            <a:ext cx="8275320" cy="475488"/>
          </a:xfrm>
          <a:prstGeom prst="roundRect">
            <a:avLst>
              <a:gd name="adj" fmla="val 15385"/>
            </a:avLst>
          </a:prstGeom>
          <a:solidFill>
            <a:srgbClr val="F5F8FF"/>
          </a:solidFill>
          <a:ln w="12700">
            <a:solidFill>
              <a:srgbClr val="DDE8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148840" y="5879592"/>
            <a:ext cx="79095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5204A"/>
                </a:solidFill>
              </a:rPr>
              <a:t>Total: /100 • The best project is not only beautiful; it is clear, functional, and measurable.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502920" y="6629400"/>
            <a:ext cx="32004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A8BA8"/>
                </a:solidFill>
              </a:rPr>
              <a:t>Web Creation Program • Week 7–10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ChatGPT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7-10 - SEO, Social Media, Ads, Reports and Final Plan</dc:title>
  <dc:subject>Web Creation Program - Weeks 7 to 10</dc:subject>
  <dc:creator>OpenAI</dc:creator>
  <cp:lastModifiedBy>OpenAI</cp:lastModifiedBy>
  <cp:revision>1</cp:revision>
  <dcterms:created xsi:type="dcterms:W3CDTF">2026-05-06T09:02:46Z</dcterms:created>
  <dcterms:modified xsi:type="dcterms:W3CDTF">2026-05-06T09:02:46Z</dcterms:modified>
</cp:coreProperties>
</file>